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6" r:id="rId1"/>
  </p:sldMasterIdLst>
  <p:sldIdLst>
    <p:sldId id="258" r:id="rId2"/>
    <p:sldId id="257" r:id="rId3"/>
    <p:sldId id="260" r:id="rId4"/>
    <p:sldId id="261" r:id="rId5"/>
    <p:sldId id="262" r:id="rId6"/>
    <p:sldId id="263" r:id="rId7"/>
    <p:sldId id="264" r:id="rId8"/>
    <p:sldId id="278" r:id="rId9"/>
    <p:sldId id="285" r:id="rId10"/>
    <p:sldId id="286" r:id="rId11"/>
    <p:sldId id="288" r:id="rId12"/>
    <p:sldId id="289" r:id="rId13"/>
    <p:sldId id="290" r:id="rId14"/>
    <p:sldId id="295" r:id="rId15"/>
    <p:sldId id="291" r:id="rId16"/>
    <p:sldId id="296" r:id="rId17"/>
    <p:sldId id="277" r:id="rId18"/>
    <p:sldId id="279" r:id="rId19"/>
    <p:sldId id="284" r:id="rId20"/>
    <p:sldId id="283" r:id="rId21"/>
    <p:sldId id="282" r:id="rId22"/>
    <p:sldId id="276" r:id="rId23"/>
    <p:sldId id="292" r:id="rId24"/>
    <p:sldId id="293" r:id="rId25"/>
    <p:sldId id="294" r:id="rId26"/>
    <p:sldId id="269" r:id="rId27"/>
    <p:sldId id="270" r:id="rId28"/>
    <p:sldId id="271" r:id="rId29"/>
    <p:sldId id="272" r:id="rId30"/>
    <p:sldId id="273" r:id="rId31"/>
    <p:sldId id="274" r:id="rId32"/>
    <p:sldId id="275" r:id="rId33"/>
    <p:sldId id="267" r:id="rId34"/>
    <p:sldId id="265" r:id="rId35"/>
    <p:sldId id="26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9380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390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77550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2921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92606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9816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011256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988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921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026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938812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710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935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236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924623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445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77382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C318-B2BC-482D-95D6-830124E284E0}"/>
              </a:ext>
            </a:extLst>
          </p:cNvPr>
          <p:cNvSpPr>
            <a:spLocks noGrp="1"/>
          </p:cNvSpPr>
          <p:nvPr>
            <p:ph type="ctrTitle"/>
          </p:nvPr>
        </p:nvSpPr>
        <p:spPr>
          <a:xfrm>
            <a:off x="1864876" y="1264847"/>
            <a:ext cx="7766936" cy="1646302"/>
          </a:xfrm>
        </p:spPr>
        <p:txBody>
          <a:bodyPr>
            <a:normAutofit fontScale="90000"/>
          </a:bodyP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SMART HOME AUTOMATION – WATER MOTOR CONTROLLER </a:t>
            </a:r>
          </a:p>
        </p:txBody>
      </p:sp>
      <p:sp>
        <p:nvSpPr>
          <p:cNvPr id="3" name="Subtitle 2">
            <a:extLst>
              <a:ext uri="{FF2B5EF4-FFF2-40B4-BE49-F238E27FC236}">
                <a16:creationId xmlns:a16="http://schemas.microsoft.com/office/drawing/2014/main" id="{CFF167E3-9440-4A89-B52F-A3F4CF221C9A}"/>
              </a:ext>
            </a:extLst>
          </p:cNvPr>
          <p:cNvSpPr>
            <a:spLocks noGrp="1"/>
          </p:cNvSpPr>
          <p:nvPr>
            <p:ph type="subTitle" idx="1"/>
          </p:nvPr>
        </p:nvSpPr>
        <p:spPr>
          <a:xfrm>
            <a:off x="1520319" y="3218482"/>
            <a:ext cx="8919665" cy="1096899"/>
          </a:xfrm>
        </p:spPr>
        <p:txBody>
          <a:bodyPr>
            <a:normAutofit fontScale="25000" lnSpcReduction="20000"/>
          </a:bodyPr>
          <a:lstStyle/>
          <a:p>
            <a:pPr algn="ctr"/>
            <a:r>
              <a:rPr lang="en-US" sz="11200" dirty="0">
                <a:solidFill>
                  <a:schemeClr val="tx1"/>
                </a:solidFill>
              </a:rPr>
              <a:t>Submitted by, </a:t>
            </a:r>
          </a:p>
          <a:p>
            <a:pPr algn="ctr"/>
            <a:r>
              <a:rPr lang="en-US" sz="11200" b="1" dirty="0">
                <a:solidFill>
                  <a:schemeClr val="tx1"/>
                </a:solidFill>
              </a:rPr>
              <a:t>SHIVANI MANGALESWARAN</a:t>
            </a:r>
          </a:p>
          <a:p>
            <a:pPr algn="ctr"/>
            <a:r>
              <a:rPr lang="en-US" sz="11200" i="1" dirty="0">
                <a:solidFill>
                  <a:schemeClr val="tx1"/>
                </a:solidFill>
              </a:rPr>
              <a:t>Computer Science and Engineering</a:t>
            </a:r>
            <a:endParaRPr lang="en-US" sz="11200" dirty="0">
              <a:solidFill>
                <a:schemeClr val="tx1"/>
              </a:solidFill>
            </a:endParaRPr>
          </a:p>
          <a:p>
            <a:pPr algn="ctr"/>
            <a:endParaRPr lang="en-US" sz="16000" dirty="0">
              <a:solidFill>
                <a:schemeClr val="tx1"/>
              </a:solidFill>
            </a:endParaRPr>
          </a:p>
          <a:p>
            <a:pPr algn="ctr"/>
            <a:r>
              <a:rPr lang="en-US" sz="11200" dirty="0">
                <a:solidFill>
                  <a:schemeClr val="tx1"/>
                </a:solidFill>
              </a:rPr>
              <a:t>Under the guidance of,</a:t>
            </a:r>
          </a:p>
          <a:p>
            <a:pPr algn="ctr"/>
            <a:r>
              <a:rPr lang="en-US" sz="11200" b="1" dirty="0" err="1">
                <a:solidFill>
                  <a:schemeClr val="tx1"/>
                </a:solidFill>
              </a:rPr>
              <a:t>Dr</a:t>
            </a:r>
            <a:r>
              <a:rPr lang="en-US" sz="11200" b="1" dirty="0">
                <a:solidFill>
                  <a:schemeClr val="tx1"/>
                </a:solidFill>
              </a:rPr>
              <a:t> . S. VIGNESHWARI, M.E., Ph.D.,</a:t>
            </a:r>
            <a:endParaRPr lang="en-US" sz="11200" dirty="0"/>
          </a:p>
        </p:txBody>
      </p:sp>
    </p:spTree>
    <p:extLst>
      <p:ext uri="{BB962C8B-B14F-4D97-AF65-F5344CB8AC3E}">
        <p14:creationId xmlns:p14="http://schemas.microsoft.com/office/powerpoint/2010/main" val="1880665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6A654F-1677-4C24-BE53-D72C28630F7A}"/>
              </a:ext>
            </a:extLst>
          </p:cNvPr>
          <p:cNvSpPr/>
          <p:nvPr/>
        </p:nvSpPr>
        <p:spPr>
          <a:xfrm>
            <a:off x="1568593" y="367452"/>
            <a:ext cx="848456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PARTS OF A RASPBERRY PI</a:t>
            </a:r>
          </a:p>
        </p:txBody>
      </p:sp>
      <p:pic>
        <p:nvPicPr>
          <p:cNvPr id="6" name="Picture 5">
            <a:extLst>
              <a:ext uri="{FF2B5EF4-FFF2-40B4-BE49-F238E27FC236}">
                <a16:creationId xmlns:a16="http://schemas.microsoft.com/office/drawing/2014/main" id="{B4FC6CB0-B714-4CCA-933E-B1F72D381107}"/>
              </a:ext>
            </a:extLst>
          </p:cNvPr>
          <p:cNvPicPr>
            <a:picLocks noChangeAspect="1"/>
          </p:cNvPicPr>
          <p:nvPr/>
        </p:nvPicPr>
        <p:blipFill>
          <a:blip r:embed="rId2"/>
          <a:stretch>
            <a:fillRect/>
          </a:stretch>
        </p:blipFill>
        <p:spPr>
          <a:xfrm>
            <a:off x="1107825" y="1290782"/>
            <a:ext cx="9933214" cy="5148694"/>
          </a:xfrm>
          <a:prstGeom prst="rect">
            <a:avLst/>
          </a:prstGeom>
        </p:spPr>
      </p:pic>
    </p:spTree>
    <p:extLst>
      <p:ext uri="{BB962C8B-B14F-4D97-AF65-F5344CB8AC3E}">
        <p14:creationId xmlns:p14="http://schemas.microsoft.com/office/powerpoint/2010/main" val="295461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1F29B5-C28E-4A29-8CCB-DBBE696176C1}"/>
              </a:ext>
            </a:extLst>
          </p:cNvPr>
          <p:cNvPicPr>
            <a:picLocks noChangeAspect="1"/>
          </p:cNvPicPr>
          <p:nvPr/>
        </p:nvPicPr>
        <p:blipFill>
          <a:blip r:embed="rId2"/>
          <a:stretch>
            <a:fillRect/>
          </a:stretch>
        </p:blipFill>
        <p:spPr>
          <a:xfrm>
            <a:off x="0" y="1000479"/>
            <a:ext cx="3816569" cy="2268957"/>
          </a:xfrm>
          <a:prstGeom prst="rect">
            <a:avLst/>
          </a:prstGeom>
        </p:spPr>
      </p:pic>
      <p:sp>
        <p:nvSpPr>
          <p:cNvPr id="5" name="Rectangle 4">
            <a:extLst>
              <a:ext uri="{FF2B5EF4-FFF2-40B4-BE49-F238E27FC236}">
                <a16:creationId xmlns:a16="http://schemas.microsoft.com/office/drawing/2014/main" id="{55B7E26B-6C50-42B1-927E-CEE677D164DB}"/>
              </a:ext>
            </a:extLst>
          </p:cNvPr>
          <p:cNvSpPr/>
          <p:nvPr/>
        </p:nvSpPr>
        <p:spPr>
          <a:xfrm>
            <a:off x="3768224" y="1288769"/>
            <a:ext cx="3145515" cy="1323439"/>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TRIGGER -&gt; INPUT (FROM PI)</a:t>
            </a:r>
          </a:p>
          <a:p>
            <a:pPr algn="ctr"/>
            <a:endParaRPr lang="en-US" sz="2000" b="0" cap="none" spc="0" dirty="0">
              <a:ln w="0"/>
              <a:solidFill>
                <a:schemeClr val="tx1"/>
              </a:solidFill>
              <a:effectLst>
                <a:outerShdw blurRad="38100" dist="19050" dir="2700000" algn="tl" rotWithShape="0">
                  <a:schemeClr val="dk1">
                    <a:alpha val="40000"/>
                  </a:schemeClr>
                </a:outerShdw>
              </a:effectLst>
            </a:endParaRPr>
          </a:p>
          <a:p>
            <a:pPr algn="ctr"/>
            <a:r>
              <a:rPr lang="en-US" sz="2000" dirty="0">
                <a:ln w="0"/>
                <a:effectLst>
                  <a:outerShdw blurRad="38100" dist="19050" dir="2700000" algn="tl" rotWithShape="0">
                    <a:schemeClr val="dk1">
                      <a:alpha val="40000"/>
                    </a:schemeClr>
                  </a:outerShdw>
                </a:effectLst>
              </a:rPr>
              <a:t>ECHO-&gt;(OUTPUT TO PI)</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5EEBBECC-1506-47C6-89D6-0AB28BADE05F}"/>
              </a:ext>
            </a:extLst>
          </p:cNvPr>
          <p:cNvSpPr/>
          <p:nvPr/>
        </p:nvSpPr>
        <p:spPr>
          <a:xfrm>
            <a:off x="-412982" y="41560"/>
            <a:ext cx="10394302" cy="861774"/>
          </a:xfrm>
          <a:prstGeom prst="rect">
            <a:avLst/>
          </a:prstGeom>
          <a:noFill/>
        </p:spPr>
        <p:txBody>
          <a:bodyPr wrap="square" lIns="91440" tIns="45720" rIns="91440" bIns="45720">
            <a:spAutoFit/>
          </a:bodyPr>
          <a:lstStyle/>
          <a:p>
            <a:pPr algn="ctr"/>
            <a:r>
              <a:rPr lang="en-US"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HC-SR04 ULTRASONIC SENSOR</a:t>
            </a:r>
          </a:p>
        </p:txBody>
      </p:sp>
      <p:graphicFrame>
        <p:nvGraphicFramePr>
          <p:cNvPr id="8" name="Table 7">
            <a:extLst>
              <a:ext uri="{FF2B5EF4-FFF2-40B4-BE49-F238E27FC236}">
                <a16:creationId xmlns:a16="http://schemas.microsoft.com/office/drawing/2014/main" id="{8BE11651-636C-474C-97EF-1F6B51840EFB}"/>
              </a:ext>
            </a:extLst>
          </p:cNvPr>
          <p:cNvGraphicFramePr>
            <a:graphicFrameLocks noGrp="1"/>
          </p:cNvGraphicFramePr>
          <p:nvPr>
            <p:extLst>
              <p:ext uri="{D42A27DB-BD31-4B8C-83A1-F6EECF244321}">
                <p14:modId xmlns:p14="http://schemas.microsoft.com/office/powerpoint/2010/main" val="851162584"/>
              </p:ext>
            </p:extLst>
          </p:nvPr>
        </p:nvGraphicFramePr>
        <p:xfrm>
          <a:off x="1437123" y="3694777"/>
          <a:ext cx="9935569" cy="3014825"/>
        </p:xfrm>
        <a:graphic>
          <a:graphicData uri="http://schemas.openxmlformats.org/drawingml/2006/table">
            <a:tbl>
              <a:tblPr firstRow="1" firstCol="1" bandRow="1">
                <a:tableStyleId>{5C22544A-7EE6-4342-B048-85BDC9FD1C3A}</a:tableStyleId>
              </a:tblPr>
              <a:tblGrid>
                <a:gridCol w="907347">
                  <a:extLst>
                    <a:ext uri="{9D8B030D-6E8A-4147-A177-3AD203B41FA5}">
                      <a16:colId xmlns:a16="http://schemas.microsoft.com/office/drawing/2014/main" val="3516473718"/>
                    </a:ext>
                  </a:extLst>
                </a:gridCol>
                <a:gridCol w="2417708">
                  <a:extLst>
                    <a:ext uri="{9D8B030D-6E8A-4147-A177-3AD203B41FA5}">
                      <a16:colId xmlns:a16="http://schemas.microsoft.com/office/drawing/2014/main" val="173609983"/>
                    </a:ext>
                  </a:extLst>
                </a:gridCol>
                <a:gridCol w="6610514">
                  <a:extLst>
                    <a:ext uri="{9D8B030D-6E8A-4147-A177-3AD203B41FA5}">
                      <a16:colId xmlns:a16="http://schemas.microsoft.com/office/drawing/2014/main" val="1719630639"/>
                    </a:ext>
                  </a:extLst>
                </a:gridCol>
              </a:tblGrid>
              <a:tr h="332691">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S.No</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PIN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DESCRIPTION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90654848"/>
                  </a:ext>
                </a:extLst>
              </a:tr>
              <a:tr h="909237">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err="1">
                          <a:effectLst/>
                        </a:rPr>
                        <a:t>Vcc</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Connects to 5V positive voltage for power.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4557389"/>
                  </a:ext>
                </a:extLst>
              </a:tr>
              <a:tr h="608066">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TRIG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Triggers the sensor to send eight 40khz for object detection.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57241431"/>
                  </a:ext>
                </a:extLst>
              </a:tr>
              <a:tr h="665381">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ECHO</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This pin is low (0V) until an object has been detected and goes high (5V) on detection.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5881027"/>
                  </a:ext>
                </a:extLst>
              </a:tr>
              <a:tr h="332691">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GND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Completes electrical pathway of power supply.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7510126"/>
                  </a:ext>
                </a:extLst>
              </a:tr>
            </a:tbl>
          </a:graphicData>
        </a:graphic>
      </p:graphicFrame>
      <p:sp>
        <p:nvSpPr>
          <p:cNvPr id="9" name="Rectangle 1">
            <a:extLst>
              <a:ext uri="{FF2B5EF4-FFF2-40B4-BE49-F238E27FC236}">
                <a16:creationId xmlns:a16="http://schemas.microsoft.com/office/drawing/2014/main" id="{7A574B65-C86C-4043-90A1-E7675A062A37}"/>
              </a:ext>
            </a:extLst>
          </p:cNvPr>
          <p:cNvSpPr>
            <a:spLocks noChangeArrowheads="1"/>
          </p:cNvSpPr>
          <p:nvPr/>
        </p:nvSpPr>
        <p:spPr bwMode="auto">
          <a:xfrm>
            <a:off x="6957274" y="3679389"/>
            <a:ext cx="34649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1pPr>
            <a:lvl2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2pPr>
            <a:lvl3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3pPr>
            <a:lvl4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4pPr>
            <a:lvl5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5pPr>
            <a:lvl6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6pPr>
            <a:lvl7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7pPr>
            <a:lvl8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8pPr>
            <a:lvl9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85750" algn="l"/>
                <a:tab pos="1085850" algn="l"/>
                <a:tab pos="1714500" algn="l"/>
                <a:tab pos="2228850" algn="l"/>
                <a:tab pos="2932113" algn="ctr"/>
              </a:tabLst>
            </a:pPr>
            <a:r>
              <a:rPr kumimoji="0" lang="en-US" altLang="en-US" sz="1400" b="1" i="0" u="none" strike="noStrike" cap="none" normalizeH="0" baseline="0" dirty="0">
                <a:ln>
                  <a:noFill/>
                </a:ln>
                <a:solidFill>
                  <a:schemeClr val="tx1"/>
                </a:solidFill>
                <a:effectLst>
                  <a:outerShdw blurRad="38100" dist="38100" dir="2700000" algn="tl">
                    <a:srgbClr val="000000">
                      <a:alpha val="43137"/>
                    </a:srgbClr>
                  </a:outerShdw>
                </a:effectLst>
                <a:ea typeface="Times New Roman" panose="02020603050405020304" pitchFamily="18" charset="0"/>
                <a:cs typeface="Arial" panose="020B0604020202020204" pitchFamily="34" charset="0"/>
              </a:rPr>
              <a:t>Table : HC-SR04 PIN CONFIGURATION</a:t>
            </a:r>
            <a:endParaRPr kumimoji="0" lang="en-US" altLang="en-US" sz="1400" b="1" i="0" u="none" strike="noStrike" cap="none" normalizeH="0" baseline="0" dirty="0">
              <a:ln>
                <a:noFill/>
              </a:ln>
              <a:solidFill>
                <a:schemeClr val="tx1"/>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0"/>
              </a:spcBef>
              <a:spcAft>
                <a:spcPct val="0"/>
              </a:spcAft>
              <a:buClrTx/>
              <a:buSzTx/>
              <a:buFontTx/>
              <a:buNone/>
              <a:tabLst>
                <a:tab pos="285750" algn="l"/>
                <a:tab pos="1085850" algn="l"/>
                <a:tab pos="1714500" algn="l"/>
                <a:tab pos="2228850" algn="l"/>
                <a:tab pos="2932113" algn="ct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F9D2E738-BA8A-4A0A-821D-23349C265A15}"/>
              </a:ext>
            </a:extLst>
          </p:cNvPr>
          <p:cNvPicPr>
            <a:picLocks noChangeAspect="1"/>
          </p:cNvPicPr>
          <p:nvPr/>
        </p:nvPicPr>
        <p:blipFill>
          <a:blip r:embed="rId3"/>
          <a:stretch>
            <a:fillRect/>
          </a:stretch>
        </p:blipFill>
        <p:spPr>
          <a:xfrm>
            <a:off x="6865394" y="1000479"/>
            <a:ext cx="5199442" cy="2511347"/>
          </a:xfrm>
          <a:prstGeom prst="rect">
            <a:avLst/>
          </a:prstGeom>
        </p:spPr>
      </p:pic>
    </p:spTree>
    <p:extLst>
      <p:ext uri="{BB962C8B-B14F-4D97-AF65-F5344CB8AC3E}">
        <p14:creationId xmlns:p14="http://schemas.microsoft.com/office/powerpoint/2010/main" val="309341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376227-F08F-481F-96A1-4B57F3323E58}"/>
              </a:ext>
            </a:extLst>
          </p:cNvPr>
          <p:cNvPicPr/>
          <p:nvPr/>
        </p:nvPicPr>
        <p:blipFill rotWithShape="1">
          <a:blip r:embed="rId2"/>
          <a:srcRect l="19973" t="25825" r="21811" b="34508"/>
          <a:stretch/>
        </p:blipFill>
        <p:spPr bwMode="auto">
          <a:xfrm>
            <a:off x="5617316" y="1458026"/>
            <a:ext cx="6413109" cy="4405946"/>
          </a:xfrm>
          <a:prstGeom prst="rect">
            <a:avLst/>
          </a:pr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9A2A2A9-2D96-4786-9436-40AEB46336CB}"/>
              </a:ext>
            </a:extLst>
          </p:cNvPr>
          <p:cNvPicPr/>
          <p:nvPr/>
        </p:nvPicPr>
        <p:blipFill rotWithShape="1">
          <a:blip r:embed="rId3"/>
          <a:srcRect/>
          <a:stretch/>
        </p:blipFill>
        <p:spPr bwMode="auto">
          <a:xfrm>
            <a:off x="384612" y="980974"/>
            <a:ext cx="5859780" cy="5695950"/>
          </a:xfrm>
          <a:prstGeom prst="rect">
            <a:avLst/>
          </a:prstGeom>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C8049ED-3087-43AB-8AD3-DD1888DEF077}"/>
              </a:ext>
            </a:extLst>
          </p:cNvPr>
          <p:cNvSpPr/>
          <p:nvPr/>
        </p:nvSpPr>
        <p:spPr>
          <a:xfrm>
            <a:off x="294435" y="157671"/>
            <a:ext cx="1173599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SOFTWARE REQUIREMENTS – OS INSTALLATION</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1842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241D04-DC61-4666-AC60-CFA915F9D1D6}"/>
              </a:ext>
            </a:extLst>
          </p:cNvPr>
          <p:cNvSpPr/>
          <p:nvPr/>
        </p:nvSpPr>
        <p:spPr>
          <a:xfrm>
            <a:off x="890798" y="0"/>
            <a:ext cx="10394302" cy="861774"/>
          </a:xfrm>
          <a:prstGeom prst="rect">
            <a:avLst/>
          </a:prstGeom>
          <a:noFill/>
        </p:spPr>
        <p:txBody>
          <a:bodyPr wrap="square" lIns="91440" tIns="45720" rIns="91440" bIns="45720">
            <a:spAutoFit/>
          </a:bodyPr>
          <a:lstStyle/>
          <a:p>
            <a:pPr algn="ctr"/>
            <a:r>
              <a:rPr lang="en-US" sz="5000" b="1" dirty="0">
                <a:ln w="9525">
                  <a:solidFill>
                    <a:schemeClr val="bg1"/>
                  </a:solidFill>
                  <a:prstDash val="solid"/>
                </a:ln>
                <a:effectLst>
                  <a:outerShdw blurRad="12700" dist="38100" dir="2700000" algn="tl" rotWithShape="0">
                    <a:schemeClr val="bg1">
                      <a:lumMod val="50000"/>
                    </a:schemeClr>
                  </a:outerShdw>
                </a:effectLst>
              </a:rPr>
              <a:t>GRANTING SSH ACCESS</a:t>
            </a:r>
            <a:endParaRPr lang="en-US"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a:extLst>
              <a:ext uri="{FF2B5EF4-FFF2-40B4-BE49-F238E27FC236}">
                <a16:creationId xmlns:a16="http://schemas.microsoft.com/office/drawing/2014/main" id="{B80A92D3-5D41-4DA3-997A-3A526857A30E}"/>
              </a:ext>
            </a:extLst>
          </p:cNvPr>
          <p:cNvPicPr>
            <a:picLocks noChangeAspect="1"/>
          </p:cNvPicPr>
          <p:nvPr/>
        </p:nvPicPr>
        <p:blipFill>
          <a:blip r:embed="rId2"/>
          <a:stretch>
            <a:fillRect/>
          </a:stretch>
        </p:blipFill>
        <p:spPr>
          <a:xfrm>
            <a:off x="5927218" y="861774"/>
            <a:ext cx="5199319" cy="5972611"/>
          </a:xfrm>
          <a:prstGeom prst="rect">
            <a:avLst/>
          </a:prstGeom>
        </p:spPr>
      </p:pic>
      <p:sp>
        <p:nvSpPr>
          <p:cNvPr id="6" name="TextBox 5">
            <a:extLst>
              <a:ext uri="{FF2B5EF4-FFF2-40B4-BE49-F238E27FC236}">
                <a16:creationId xmlns:a16="http://schemas.microsoft.com/office/drawing/2014/main" id="{F1A5B88B-2333-412B-8927-67D1422E37AC}"/>
              </a:ext>
            </a:extLst>
          </p:cNvPr>
          <p:cNvSpPr txBox="1"/>
          <p:nvPr/>
        </p:nvSpPr>
        <p:spPr>
          <a:xfrm>
            <a:off x="674964" y="1980729"/>
            <a:ext cx="5056094" cy="3323987"/>
          </a:xfrm>
          <a:prstGeom prst="rect">
            <a:avLst/>
          </a:prstGeom>
          <a:noFill/>
        </p:spPr>
        <p:txBody>
          <a:bodyPr wrap="square" rtlCol="0">
            <a:spAutoFit/>
          </a:bodyPr>
          <a:lstStyle/>
          <a:p>
            <a:r>
              <a:rPr lang="en-US" sz="3500" dirty="0"/>
              <a:t>SSH must be enabled to allow the local host system that runs Java ME 8.3 code to gain access to the Raspberry Pi via its static IP</a:t>
            </a:r>
          </a:p>
        </p:txBody>
      </p:sp>
    </p:spTree>
    <p:extLst>
      <p:ext uri="{BB962C8B-B14F-4D97-AF65-F5344CB8AC3E}">
        <p14:creationId xmlns:p14="http://schemas.microsoft.com/office/powerpoint/2010/main" val="38207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237E3D-A3C6-401E-8800-DFF4677E8070}"/>
              </a:ext>
            </a:extLst>
          </p:cNvPr>
          <p:cNvPicPr>
            <a:picLocks noGrp="1"/>
          </p:cNvPicPr>
          <p:nvPr>
            <p:ph idx="1"/>
          </p:nvPr>
        </p:nvPicPr>
        <p:blipFill rotWithShape="1">
          <a:blip r:embed="rId2">
            <a:grayscl/>
          </a:blip>
          <a:srcRect/>
          <a:stretch/>
        </p:blipFill>
        <p:spPr bwMode="auto">
          <a:xfrm>
            <a:off x="20" y="783770"/>
            <a:ext cx="12191980" cy="6074229"/>
          </a:xfrm>
          <a:prstGeom prst="rect">
            <a:avLst/>
          </a:prstGeom>
          <a:extLst>
            <a:ext uri="{53640926-AAD7-44D8-BBD7-CCE9431645EC}">
              <a14:shadowObscured xmlns:a14="http://schemas.microsoft.com/office/drawing/2010/main"/>
            </a:ext>
          </a:extLst>
        </p:spPr>
      </p:pic>
      <p:sp>
        <p:nvSpPr>
          <p:cNvPr id="22" name="Rectangle 21">
            <a:extLst>
              <a:ext uri="{FF2B5EF4-FFF2-40B4-BE49-F238E27FC236}">
                <a16:creationId xmlns:a16="http://schemas.microsoft.com/office/drawing/2014/main" id="{DC27DEA7-219C-4A05-8906-E6BE86D2C113}"/>
              </a:ext>
            </a:extLst>
          </p:cNvPr>
          <p:cNvSpPr/>
          <p:nvPr/>
        </p:nvSpPr>
        <p:spPr>
          <a:xfrm>
            <a:off x="1128509" y="0"/>
            <a:ext cx="8852103" cy="553998"/>
          </a:xfrm>
          <a:prstGeom prst="rect">
            <a:avLst/>
          </a:prstGeom>
          <a:noFill/>
        </p:spPr>
        <p:txBody>
          <a:bodyPr wrap="none" lIns="91440" tIns="45720" rIns="91440" bIns="45720">
            <a:spAutoFit/>
          </a:bodyPr>
          <a:lstStyle/>
          <a:p>
            <a:pPr algn="ctr"/>
            <a:r>
              <a:rPr lang="en-US" sz="3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JAVA ME 8.3 TRANSFER FROM LOCAL HOST TO PI</a:t>
            </a:r>
          </a:p>
        </p:txBody>
      </p:sp>
      <p:sp>
        <p:nvSpPr>
          <p:cNvPr id="5" name="TextBox 4">
            <a:extLst>
              <a:ext uri="{FF2B5EF4-FFF2-40B4-BE49-F238E27FC236}">
                <a16:creationId xmlns:a16="http://schemas.microsoft.com/office/drawing/2014/main" id="{C4885CCD-0413-4768-AD2C-8DF1919B9463}"/>
              </a:ext>
            </a:extLst>
          </p:cNvPr>
          <p:cNvSpPr txBox="1"/>
          <p:nvPr/>
        </p:nvSpPr>
        <p:spPr>
          <a:xfrm>
            <a:off x="6736977" y="1775012"/>
            <a:ext cx="4652682" cy="2308324"/>
          </a:xfrm>
          <a:prstGeom prst="rect">
            <a:avLst/>
          </a:prstGeom>
          <a:solidFill>
            <a:schemeClr val="bg1">
              <a:lumMod val="95000"/>
            </a:schemeClr>
          </a:solidFill>
        </p:spPr>
        <p:txBody>
          <a:bodyPr wrap="square" rtlCol="0">
            <a:spAutoFit/>
          </a:bodyPr>
          <a:lstStyle/>
          <a:p>
            <a:r>
              <a:rPr lang="en-US" dirty="0"/>
              <a:t>1. Start </a:t>
            </a:r>
            <a:r>
              <a:rPr lang="en-US" dirty="0" err="1"/>
              <a:t>PuTTY</a:t>
            </a:r>
            <a:r>
              <a:rPr lang="en-US" dirty="0"/>
              <a:t> on the local host machine. </a:t>
            </a:r>
          </a:p>
          <a:p>
            <a:endParaRPr lang="en-US" dirty="0"/>
          </a:p>
          <a:p>
            <a:r>
              <a:rPr lang="en-US" dirty="0"/>
              <a:t>2. Obtain the IP address of the Pi using </a:t>
            </a:r>
            <a:r>
              <a:rPr lang="en-US" dirty="0" err="1"/>
              <a:t>ifconfig</a:t>
            </a:r>
            <a:r>
              <a:rPr lang="en-US" dirty="0"/>
              <a:t> in the Pi’s terminal.</a:t>
            </a:r>
          </a:p>
          <a:p>
            <a:endParaRPr lang="en-US" dirty="0"/>
          </a:p>
          <a:p>
            <a:r>
              <a:rPr lang="en-US" dirty="0"/>
              <a:t>3. Use the IP retrieved to access the pi via “open </a:t>
            </a:r>
            <a:r>
              <a:rPr lang="en-US" dirty="0" err="1"/>
              <a:t>ip_address</a:t>
            </a:r>
            <a:r>
              <a:rPr lang="en-US" dirty="0"/>
              <a:t>” command on the local host.</a:t>
            </a:r>
          </a:p>
        </p:txBody>
      </p:sp>
    </p:spTree>
    <p:extLst>
      <p:ext uri="{BB962C8B-B14F-4D97-AF65-F5344CB8AC3E}">
        <p14:creationId xmlns:p14="http://schemas.microsoft.com/office/powerpoint/2010/main" val="517156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A64E828-6856-4969-84A9-F652BE0C32F9}"/>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27" t="-501" r="42611" b="1609"/>
          <a:stretch/>
        </p:blipFill>
        <p:spPr bwMode="auto">
          <a:xfrm>
            <a:off x="1842245" y="954742"/>
            <a:ext cx="8579223" cy="4316505"/>
          </a:xfrm>
          <a:prstGeom prst="rect">
            <a:avLst/>
          </a:prstGeom>
          <a:noFill/>
          <a:ln>
            <a:noFill/>
          </a:ln>
          <a:extLst>
            <a:ext uri="{53640926-AAD7-44D8-BBD7-CCE9431645EC}">
              <a14:shadowObscured xmlns:a14="http://schemas.microsoft.com/office/drawing/2010/main"/>
            </a:ext>
          </a:extLst>
        </p:spPr>
      </p:pic>
      <p:sp>
        <p:nvSpPr>
          <p:cNvPr id="22" name="Rectangle 21">
            <a:extLst>
              <a:ext uri="{FF2B5EF4-FFF2-40B4-BE49-F238E27FC236}">
                <a16:creationId xmlns:a16="http://schemas.microsoft.com/office/drawing/2014/main" id="{2439B19E-3FFD-478F-B89C-0BB2A497E334}"/>
              </a:ext>
            </a:extLst>
          </p:cNvPr>
          <p:cNvSpPr/>
          <p:nvPr/>
        </p:nvSpPr>
        <p:spPr>
          <a:xfrm>
            <a:off x="3742998" y="174811"/>
            <a:ext cx="4540389" cy="553998"/>
          </a:xfrm>
          <a:prstGeom prst="rect">
            <a:avLst/>
          </a:prstGeom>
          <a:noFill/>
        </p:spPr>
        <p:txBody>
          <a:bodyPr wrap="square" lIns="91440" tIns="45720" rIns="91440" bIns="45720">
            <a:spAutoFit/>
          </a:bodyPr>
          <a:lstStyle/>
          <a:p>
            <a:pPr algn="ctr"/>
            <a:r>
              <a:rPr lang="en-US" sz="3000" b="1" dirty="0">
                <a:ln w="9525">
                  <a:solidFill>
                    <a:schemeClr val="bg1"/>
                  </a:solidFill>
                  <a:prstDash val="solid"/>
                </a:ln>
                <a:effectLst>
                  <a:outerShdw blurRad="12700" dist="38100" dir="2700000" algn="tl" rotWithShape="0">
                    <a:schemeClr val="bg1">
                      <a:lumMod val="50000"/>
                    </a:schemeClr>
                  </a:outerShdw>
                </a:effectLst>
              </a:rPr>
              <a:t>PSFTP COMMANDS </a:t>
            </a:r>
            <a:endParaRPr lang="en-US" sz="3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62716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6433BB3-B1E9-49AA-A39B-599F3B352078}"/>
              </a:ext>
            </a:extLst>
          </p:cNvPr>
          <p:cNvPicPr>
            <a:picLocks noGrp="1"/>
          </p:cNvPicPr>
          <p:nvPr>
            <p:ph idx="1"/>
          </p:nvPr>
        </p:nvPicPr>
        <p:blipFill rotWithShape="1">
          <a:blip r:embed="rId2">
            <a:grayscl/>
            <a:extLst>
              <a:ext uri="{28A0092B-C50C-407E-A947-70E740481C1C}">
                <a14:useLocalDpi xmlns:a14="http://schemas.microsoft.com/office/drawing/2010/main" val="0"/>
              </a:ext>
            </a:extLst>
          </a:blip>
          <a:srcRect/>
          <a:stretch/>
        </p:blipFill>
        <p:spPr bwMode="auto">
          <a:xfrm>
            <a:off x="-3156" y="858415"/>
            <a:ext cx="12191980" cy="5981059"/>
          </a:xfrm>
          <a:prstGeom prst="rect">
            <a:avLst/>
          </a:prstGeom>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2AECA599-7DCB-40CB-BDC9-DDC239E9121A}"/>
              </a:ext>
            </a:extLst>
          </p:cNvPr>
          <p:cNvSpPr txBox="1"/>
          <p:nvPr/>
        </p:nvSpPr>
        <p:spPr>
          <a:xfrm>
            <a:off x="5997388" y="2017059"/>
            <a:ext cx="4065760" cy="2308324"/>
          </a:xfrm>
          <a:prstGeom prst="rect">
            <a:avLst/>
          </a:prstGeom>
          <a:solidFill>
            <a:schemeClr val="bg1"/>
          </a:solidFill>
        </p:spPr>
        <p:txBody>
          <a:bodyPr wrap="square" rtlCol="0">
            <a:spAutoFit/>
          </a:bodyPr>
          <a:lstStyle/>
          <a:p>
            <a:r>
              <a:rPr lang="en-US" dirty="0"/>
              <a:t>Navigate into the javame83 folder created, where Java ME 8.3 was transferred to, and run AMS as the root user.</a:t>
            </a:r>
          </a:p>
          <a:p>
            <a:endParaRPr lang="en-US" dirty="0"/>
          </a:p>
          <a:p>
            <a:r>
              <a:rPr lang="en-US" dirty="0"/>
              <a:t>Running usertest.sh script without “</a:t>
            </a:r>
            <a:r>
              <a:rPr lang="en-US" dirty="0" err="1"/>
              <a:t>sudo</a:t>
            </a:r>
            <a:r>
              <a:rPr lang="en-US" dirty="0"/>
              <a:t>”, may result in the denial of access to GPIO pins.</a:t>
            </a:r>
          </a:p>
        </p:txBody>
      </p:sp>
      <p:sp>
        <p:nvSpPr>
          <p:cNvPr id="54" name="Rectangle 53">
            <a:extLst>
              <a:ext uri="{FF2B5EF4-FFF2-40B4-BE49-F238E27FC236}">
                <a16:creationId xmlns:a16="http://schemas.microsoft.com/office/drawing/2014/main" id="{01E38E5C-665F-410C-8FDE-8EB5DAFA63AA}"/>
              </a:ext>
            </a:extLst>
          </p:cNvPr>
          <p:cNvSpPr/>
          <p:nvPr/>
        </p:nvSpPr>
        <p:spPr>
          <a:xfrm>
            <a:off x="1841687" y="0"/>
            <a:ext cx="7425751" cy="553998"/>
          </a:xfrm>
          <a:prstGeom prst="rect">
            <a:avLst/>
          </a:prstGeom>
          <a:noFill/>
        </p:spPr>
        <p:txBody>
          <a:bodyPr wrap="none" lIns="91440" tIns="45720" rIns="91440" bIns="45720">
            <a:spAutoFit/>
          </a:bodyPr>
          <a:lstStyle/>
          <a:p>
            <a:pPr algn="ctr"/>
            <a:r>
              <a:rPr lang="en-US" sz="3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RUNNING A SAMPLE P</a:t>
            </a:r>
            <a:r>
              <a:rPr lang="en-US" sz="3000" b="1" dirty="0">
                <a:ln w="9525">
                  <a:solidFill>
                    <a:schemeClr val="bg1"/>
                  </a:solidFill>
                  <a:prstDash val="solid"/>
                </a:ln>
                <a:effectLst>
                  <a:outerShdw blurRad="12700" dist="38100" dir="2700000" algn="tl" rotWithShape="0">
                    <a:schemeClr val="bg1">
                      <a:lumMod val="50000"/>
                    </a:schemeClr>
                  </a:outerShdw>
                </a:effectLst>
              </a:rPr>
              <a:t>ROGRAM ON THE PI</a:t>
            </a:r>
            <a:endParaRPr lang="en-US" sz="3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090712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58BE2A-D446-456F-BAF6-5C09CCA3A6A2}"/>
              </a:ext>
            </a:extLst>
          </p:cNvPr>
          <p:cNvPicPr>
            <a:picLocks noChangeAspect="1"/>
          </p:cNvPicPr>
          <p:nvPr/>
        </p:nvPicPr>
        <p:blipFill rotWithShape="1">
          <a:blip r:embed="rId2"/>
          <a:srcRect l="34439" t="15494" r="32653" b="12363"/>
          <a:stretch/>
        </p:blipFill>
        <p:spPr>
          <a:xfrm>
            <a:off x="1653988" y="708802"/>
            <a:ext cx="9170894" cy="6149198"/>
          </a:xfrm>
          <a:prstGeom prst="rect">
            <a:avLst/>
          </a:prstGeom>
        </p:spPr>
      </p:pic>
      <p:sp>
        <p:nvSpPr>
          <p:cNvPr id="5" name="Rectangle 4">
            <a:extLst>
              <a:ext uri="{FF2B5EF4-FFF2-40B4-BE49-F238E27FC236}">
                <a16:creationId xmlns:a16="http://schemas.microsoft.com/office/drawing/2014/main" id="{CE7E4759-57D4-4DD3-A2ED-A73671A424CA}"/>
              </a:ext>
            </a:extLst>
          </p:cNvPr>
          <p:cNvSpPr/>
          <p:nvPr/>
        </p:nvSpPr>
        <p:spPr>
          <a:xfrm>
            <a:off x="3134891" y="0"/>
            <a:ext cx="584839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CIRCUIT DIAGRAM</a:t>
            </a:r>
          </a:p>
        </p:txBody>
      </p:sp>
    </p:spTree>
    <p:extLst>
      <p:ext uri="{BB962C8B-B14F-4D97-AF65-F5344CB8AC3E}">
        <p14:creationId xmlns:p14="http://schemas.microsoft.com/office/powerpoint/2010/main" val="304806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F38C81-EA7B-488C-A019-C4C12FDE450C}"/>
              </a:ext>
            </a:extLst>
          </p:cNvPr>
          <p:cNvPicPr>
            <a:picLocks noChangeAspect="1"/>
          </p:cNvPicPr>
          <p:nvPr/>
        </p:nvPicPr>
        <p:blipFill>
          <a:blip r:embed="rId2"/>
          <a:stretch>
            <a:fillRect/>
          </a:stretch>
        </p:blipFill>
        <p:spPr>
          <a:xfrm>
            <a:off x="2328100" y="1911478"/>
            <a:ext cx="7478946" cy="4203444"/>
          </a:xfrm>
          <a:prstGeom prst="rect">
            <a:avLst/>
          </a:prstGeom>
        </p:spPr>
      </p:pic>
      <p:sp>
        <p:nvSpPr>
          <p:cNvPr id="5" name="Rectangle 4">
            <a:extLst>
              <a:ext uri="{FF2B5EF4-FFF2-40B4-BE49-F238E27FC236}">
                <a16:creationId xmlns:a16="http://schemas.microsoft.com/office/drawing/2014/main" id="{21B6CBF2-C9D2-467F-AC65-3503359F9CCC}"/>
              </a:ext>
            </a:extLst>
          </p:cNvPr>
          <p:cNvSpPr/>
          <p:nvPr/>
        </p:nvSpPr>
        <p:spPr>
          <a:xfrm>
            <a:off x="3208958" y="601796"/>
            <a:ext cx="5338321" cy="707886"/>
          </a:xfrm>
          <a:prstGeom prst="rect">
            <a:avLst/>
          </a:prstGeom>
        </p:spPr>
        <p:txBody>
          <a:bodyPr wrap="none">
            <a:spAutoFit/>
          </a:bodyPr>
          <a:lstStyle/>
          <a:p>
            <a:r>
              <a:rPr lang="en-US" sz="4000" b="1" i="1" dirty="0">
                <a:effectLst>
                  <a:outerShdw blurRad="38100" dist="38100" dir="2700000" algn="tl">
                    <a:srgbClr val="000000">
                      <a:alpha val="43137"/>
                    </a:srgbClr>
                  </a:outerShdw>
                </a:effectLst>
              </a:rPr>
              <a:t>Experimental Set Up </a:t>
            </a:r>
          </a:p>
        </p:txBody>
      </p:sp>
    </p:spTree>
    <p:extLst>
      <p:ext uri="{BB962C8B-B14F-4D97-AF65-F5344CB8AC3E}">
        <p14:creationId xmlns:p14="http://schemas.microsoft.com/office/powerpoint/2010/main" val="1907153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406A4-F4AB-4FD2-A6F5-E335CE0276DF}"/>
              </a:ext>
            </a:extLst>
          </p:cNvPr>
          <p:cNvSpPr>
            <a:spLocks noGrp="1"/>
          </p:cNvSpPr>
          <p:nvPr>
            <p:ph type="title"/>
          </p:nvPr>
        </p:nvSpPr>
        <p:spPr>
          <a:xfrm>
            <a:off x="1393339" y="101787"/>
            <a:ext cx="8596668" cy="1320800"/>
          </a:xfrm>
        </p:spPr>
        <p:txBody>
          <a:bodyPr/>
          <a:lstStyle/>
          <a:p>
            <a:pPr algn="ctr"/>
            <a:r>
              <a:rPr lang="en-US" b="1" i="1" dirty="0">
                <a:solidFill>
                  <a:schemeClr val="tx1"/>
                </a:solidFill>
                <a:effectLst>
                  <a:outerShdw blurRad="38100" dist="38100" dir="2700000" algn="tl">
                    <a:srgbClr val="000000">
                      <a:alpha val="43137"/>
                    </a:srgbClr>
                  </a:outerShdw>
                </a:effectLst>
              </a:rPr>
              <a:t>Motor - ON state indicated by glowing LED </a:t>
            </a:r>
            <a:endParaRPr lang="en-US" dirty="0">
              <a:solidFill>
                <a:schemeClr val="tx1"/>
              </a:solidFill>
              <a:effectLst>
                <a:outerShdw blurRad="38100" dist="38100" dir="2700000" algn="tl">
                  <a:srgbClr val="000000">
                    <a:alpha val="43137"/>
                  </a:srgbClr>
                </a:outerShdw>
              </a:effectLst>
            </a:endParaRPr>
          </a:p>
        </p:txBody>
      </p:sp>
      <p:pic>
        <p:nvPicPr>
          <p:cNvPr id="4" name="Content Placeholder 3">
            <a:extLst>
              <a:ext uri="{FF2B5EF4-FFF2-40B4-BE49-F238E27FC236}">
                <a16:creationId xmlns:a16="http://schemas.microsoft.com/office/drawing/2014/main" id="{EC184D1F-C994-4038-8A4B-76689CD4840D}"/>
              </a:ext>
            </a:extLst>
          </p:cNvPr>
          <p:cNvPicPr>
            <a:picLocks noGrp="1" noChangeAspect="1"/>
          </p:cNvPicPr>
          <p:nvPr>
            <p:ph idx="1"/>
          </p:nvPr>
        </p:nvPicPr>
        <p:blipFill>
          <a:blip r:embed="rId2"/>
          <a:stretch>
            <a:fillRect/>
          </a:stretch>
        </p:blipFill>
        <p:spPr>
          <a:xfrm>
            <a:off x="3771981" y="2160588"/>
            <a:ext cx="2408075" cy="3881437"/>
          </a:xfrm>
          <a:prstGeom prst="rect">
            <a:avLst/>
          </a:prstGeom>
        </p:spPr>
      </p:pic>
    </p:spTree>
    <p:extLst>
      <p:ext uri="{BB962C8B-B14F-4D97-AF65-F5344CB8AC3E}">
        <p14:creationId xmlns:p14="http://schemas.microsoft.com/office/powerpoint/2010/main" val="3151206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3549F-A94A-4558-8EFA-8FB32DCBABD5}"/>
              </a:ext>
            </a:extLst>
          </p:cNvPr>
          <p:cNvSpPr>
            <a:spLocks noGrp="1"/>
          </p:cNvSpPr>
          <p:nvPr>
            <p:ph idx="1"/>
          </p:nvPr>
        </p:nvSpPr>
        <p:spPr>
          <a:xfrm>
            <a:off x="636991" y="1241802"/>
            <a:ext cx="10120656" cy="5141164"/>
          </a:xfrm>
        </p:spPr>
        <p:txBody>
          <a:bodyPr>
            <a:normAutofit fontScale="92500" lnSpcReduction="10000"/>
          </a:bodyPr>
          <a:lstStyle/>
          <a:p>
            <a:pPr>
              <a:buClrTx/>
              <a:buFont typeface="+mj-lt"/>
              <a:buAutoNum type="arabicPeriod"/>
            </a:pPr>
            <a:endParaRPr lang="en-US" b="1" dirty="0">
              <a:solidFill>
                <a:schemeClr val="tx1"/>
              </a:solidFill>
            </a:endParaRPr>
          </a:p>
          <a:p>
            <a:pPr>
              <a:buClrTx/>
              <a:buFont typeface="+mj-lt"/>
              <a:buAutoNum type="arabicPeriod"/>
            </a:pPr>
            <a:r>
              <a:rPr lang="en-US" sz="2900" b="1" dirty="0">
                <a:solidFill>
                  <a:schemeClr val="tx1"/>
                </a:solidFill>
              </a:rPr>
              <a:t>The Internet of Things is a ubiquitous technological advancement, enabling intelligent Machine to Machine interaction over compatible networks. </a:t>
            </a:r>
          </a:p>
          <a:p>
            <a:pPr>
              <a:buClrTx/>
              <a:buFont typeface="+mj-lt"/>
              <a:buAutoNum type="arabicPeriod"/>
            </a:pPr>
            <a:r>
              <a:rPr lang="en-US" sz="2900" b="1" dirty="0">
                <a:solidFill>
                  <a:schemeClr val="tx1"/>
                </a:solidFill>
              </a:rPr>
              <a:t>An emerging application of IoT is smart home automation. This project aims to address environmental conservation through smart resource management. </a:t>
            </a:r>
          </a:p>
          <a:p>
            <a:pPr>
              <a:buClrTx/>
              <a:buFont typeface="+mj-lt"/>
              <a:buAutoNum type="arabicPeriod"/>
            </a:pPr>
            <a:r>
              <a:rPr lang="en-US" sz="2900" b="1" dirty="0">
                <a:solidFill>
                  <a:schemeClr val="tx1"/>
                </a:solidFill>
              </a:rPr>
              <a:t>Automation of water motors can prevent overflow and unnecessary wastage of water. </a:t>
            </a:r>
          </a:p>
          <a:p>
            <a:pPr>
              <a:buClrTx/>
              <a:buFont typeface="+mj-lt"/>
              <a:buAutoNum type="arabicPeriod"/>
            </a:pPr>
            <a:r>
              <a:rPr lang="en-US" sz="2900" b="1" dirty="0">
                <a:solidFill>
                  <a:schemeClr val="tx1"/>
                </a:solidFill>
              </a:rPr>
              <a:t>The project has been designed to turn a motor ON or OFF automatically through Raspberry Pi, HCSR-04 ultrasonic sensor and Java Micro Edition 8.3 platform.</a:t>
            </a:r>
          </a:p>
          <a:p>
            <a:pPr>
              <a:buClrTx/>
              <a:buFont typeface="+mj-lt"/>
              <a:buAutoNum type="arabicPeriod"/>
            </a:pPr>
            <a:endParaRPr lang="en-US" dirty="0">
              <a:solidFill>
                <a:schemeClr val="tx1"/>
              </a:solidFill>
            </a:endParaRPr>
          </a:p>
        </p:txBody>
      </p:sp>
      <p:sp>
        <p:nvSpPr>
          <p:cNvPr id="4" name="Rectangle 3">
            <a:extLst>
              <a:ext uri="{FF2B5EF4-FFF2-40B4-BE49-F238E27FC236}">
                <a16:creationId xmlns:a16="http://schemas.microsoft.com/office/drawing/2014/main" id="{BB334A3D-5300-4CFD-B164-C2C96C0A3597}"/>
              </a:ext>
            </a:extLst>
          </p:cNvPr>
          <p:cNvSpPr/>
          <p:nvPr/>
        </p:nvSpPr>
        <p:spPr>
          <a:xfrm>
            <a:off x="3832412" y="255624"/>
            <a:ext cx="3957412"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ABSTRACT</a:t>
            </a:r>
          </a:p>
        </p:txBody>
      </p:sp>
    </p:spTree>
    <p:extLst>
      <p:ext uri="{BB962C8B-B14F-4D97-AF65-F5344CB8AC3E}">
        <p14:creationId xmlns:p14="http://schemas.microsoft.com/office/powerpoint/2010/main" val="764691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7963-CD28-496C-B944-B39186AE535F}"/>
              </a:ext>
            </a:extLst>
          </p:cNvPr>
          <p:cNvSpPr>
            <a:spLocks noGrp="1"/>
          </p:cNvSpPr>
          <p:nvPr>
            <p:ph type="title"/>
          </p:nvPr>
        </p:nvSpPr>
        <p:spPr>
          <a:xfrm>
            <a:off x="1532048" y="502024"/>
            <a:ext cx="8596668" cy="1320800"/>
          </a:xfrm>
        </p:spPr>
        <p:txBody>
          <a:bodyPr/>
          <a:lstStyle/>
          <a:p>
            <a:pPr algn="ctr"/>
            <a:r>
              <a:rPr lang="en-US" b="1" i="1" dirty="0">
                <a:solidFill>
                  <a:schemeClr val="tx1"/>
                </a:solidFill>
                <a:effectLst>
                  <a:outerShdw blurRad="38100" dist="38100" dir="2700000" algn="tl">
                    <a:srgbClr val="000000">
                      <a:alpha val="43137"/>
                    </a:srgbClr>
                  </a:outerShdw>
                </a:effectLst>
              </a:rPr>
              <a:t>Sensor mounted on the bucket</a:t>
            </a:r>
          </a:p>
        </p:txBody>
      </p:sp>
      <p:pic>
        <p:nvPicPr>
          <p:cNvPr id="4" name="Content Placeholder 3">
            <a:extLst>
              <a:ext uri="{FF2B5EF4-FFF2-40B4-BE49-F238E27FC236}">
                <a16:creationId xmlns:a16="http://schemas.microsoft.com/office/drawing/2014/main" id="{C878BF0F-E4F6-467E-9A3B-CB87F22D0599}"/>
              </a:ext>
            </a:extLst>
          </p:cNvPr>
          <p:cNvPicPr>
            <a:picLocks noGrp="1" noChangeAspect="1"/>
          </p:cNvPicPr>
          <p:nvPr>
            <p:ph idx="1"/>
          </p:nvPr>
        </p:nvPicPr>
        <p:blipFill>
          <a:blip r:embed="rId2"/>
          <a:stretch>
            <a:fillRect/>
          </a:stretch>
        </p:blipFill>
        <p:spPr>
          <a:xfrm>
            <a:off x="1532048" y="1679510"/>
            <a:ext cx="8430402" cy="4750631"/>
          </a:xfrm>
          <a:prstGeom prst="rect">
            <a:avLst/>
          </a:prstGeom>
        </p:spPr>
      </p:pic>
    </p:spTree>
    <p:extLst>
      <p:ext uri="{BB962C8B-B14F-4D97-AF65-F5344CB8AC3E}">
        <p14:creationId xmlns:p14="http://schemas.microsoft.com/office/powerpoint/2010/main" val="2141199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318F-EF7D-4CFD-84CA-9F6EA8645DB3}"/>
              </a:ext>
            </a:extLst>
          </p:cNvPr>
          <p:cNvSpPr>
            <a:spLocks noGrp="1"/>
          </p:cNvSpPr>
          <p:nvPr>
            <p:ph type="title"/>
          </p:nvPr>
        </p:nvSpPr>
        <p:spPr>
          <a:xfrm>
            <a:off x="1325404" y="137855"/>
            <a:ext cx="8596668" cy="1320800"/>
          </a:xfrm>
        </p:spPr>
        <p:txBody>
          <a:bodyPr/>
          <a:lstStyle/>
          <a:p>
            <a:pPr algn="ctr"/>
            <a:r>
              <a:rPr lang="en-US" b="1" i="1" dirty="0">
                <a:solidFill>
                  <a:schemeClr val="tx1"/>
                </a:solidFill>
                <a:effectLst>
                  <a:outerShdw blurRad="38100" dist="38100" dir="2700000" algn="tl">
                    <a:srgbClr val="000000">
                      <a:alpha val="43137"/>
                    </a:srgbClr>
                  </a:outerShdw>
                </a:effectLst>
              </a:rPr>
              <a:t>Overview of inlet and outlet water sources of the motor</a:t>
            </a:r>
          </a:p>
        </p:txBody>
      </p:sp>
      <p:pic>
        <p:nvPicPr>
          <p:cNvPr id="4" name="Content Placeholder 3">
            <a:extLst>
              <a:ext uri="{FF2B5EF4-FFF2-40B4-BE49-F238E27FC236}">
                <a16:creationId xmlns:a16="http://schemas.microsoft.com/office/drawing/2014/main" id="{D348B5EA-FC8A-43C1-9775-9A25BC0F16FE}"/>
              </a:ext>
            </a:extLst>
          </p:cNvPr>
          <p:cNvPicPr>
            <a:picLocks noGrp="1" noChangeAspect="1"/>
          </p:cNvPicPr>
          <p:nvPr>
            <p:ph idx="1"/>
          </p:nvPr>
        </p:nvPicPr>
        <p:blipFill>
          <a:blip r:embed="rId2"/>
          <a:stretch>
            <a:fillRect/>
          </a:stretch>
        </p:blipFill>
        <p:spPr>
          <a:xfrm>
            <a:off x="1325404" y="1642188"/>
            <a:ext cx="8926059" cy="4731349"/>
          </a:xfrm>
          <a:prstGeom prst="rect">
            <a:avLst/>
          </a:prstGeom>
        </p:spPr>
      </p:pic>
    </p:spTree>
    <p:extLst>
      <p:ext uri="{BB962C8B-B14F-4D97-AF65-F5344CB8AC3E}">
        <p14:creationId xmlns:p14="http://schemas.microsoft.com/office/powerpoint/2010/main" val="2133258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197">
            <a:extLst>
              <a:ext uri="{FF2B5EF4-FFF2-40B4-BE49-F238E27FC236}">
                <a16:creationId xmlns:a16="http://schemas.microsoft.com/office/drawing/2014/main" id="{4985FBA1-E160-4A8F-B3F3-AC2592C12A19}"/>
              </a:ext>
            </a:extLst>
          </p:cNvPr>
          <p:cNvSpPr txBox="1"/>
          <p:nvPr/>
        </p:nvSpPr>
        <p:spPr>
          <a:xfrm>
            <a:off x="2851897" y="1124157"/>
            <a:ext cx="6344210" cy="6939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Install Raspbian Jessie Pixel OS. Copy it to a micro SD Card. Boot the Raspberry Pi with the SD Card.</a:t>
            </a:r>
            <a:endParaRPr lang="en-US" sz="2000" dirty="0">
              <a:effectLst/>
              <a:latin typeface="Times New Roman" panose="02020603050405020304" pitchFamily="18" charset="0"/>
              <a:ea typeface="Times New Roman" panose="02020603050405020304" pitchFamily="18" charset="0"/>
            </a:endParaRPr>
          </a:p>
        </p:txBody>
      </p:sp>
      <p:sp>
        <p:nvSpPr>
          <p:cNvPr id="18" name="Text Box 227">
            <a:extLst>
              <a:ext uri="{FF2B5EF4-FFF2-40B4-BE49-F238E27FC236}">
                <a16:creationId xmlns:a16="http://schemas.microsoft.com/office/drawing/2014/main" id="{4AA09249-7F43-4177-9710-8FAC6F7E0CB5}"/>
              </a:ext>
            </a:extLst>
          </p:cNvPr>
          <p:cNvSpPr txBox="1"/>
          <p:nvPr/>
        </p:nvSpPr>
        <p:spPr>
          <a:xfrm>
            <a:off x="672353" y="2387833"/>
            <a:ext cx="11223812" cy="78497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Connect HC-SR04 Ultrasonic sensor, voltage regulator, relay channel switch, motor and battery to the Raspberry Pi carefully, using circuit diagrams.</a:t>
            </a:r>
            <a:endParaRPr lang="en-US" sz="2000" dirty="0">
              <a:effectLst/>
              <a:latin typeface="Times New Roman" panose="02020603050405020304" pitchFamily="18" charset="0"/>
              <a:ea typeface="Times New Roman" panose="02020603050405020304" pitchFamily="18" charset="0"/>
            </a:endParaRPr>
          </a:p>
        </p:txBody>
      </p:sp>
      <p:sp>
        <p:nvSpPr>
          <p:cNvPr id="19" name="Text Box 224">
            <a:extLst>
              <a:ext uri="{FF2B5EF4-FFF2-40B4-BE49-F238E27FC236}">
                <a16:creationId xmlns:a16="http://schemas.microsoft.com/office/drawing/2014/main" id="{E26F4AA5-BEE3-4C99-BDD4-15E43AA37557}"/>
              </a:ext>
            </a:extLst>
          </p:cNvPr>
          <p:cNvSpPr txBox="1"/>
          <p:nvPr/>
        </p:nvSpPr>
        <p:spPr>
          <a:xfrm>
            <a:off x="349624" y="3691288"/>
            <a:ext cx="11546541" cy="74463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Use SSH to login to the Pi. Manage device connections in </a:t>
            </a:r>
            <a:r>
              <a:rPr lang="en-US" sz="2000" dirty="0" err="1">
                <a:effectLst/>
                <a:latin typeface="Arial" panose="020B0604020202020204" pitchFamily="34" charset="0"/>
                <a:ea typeface="Times New Roman" panose="02020603050405020304" pitchFamily="18" charset="0"/>
              </a:rPr>
              <a:t>Netbeans</a:t>
            </a:r>
            <a:r>
              <a:rPr lang="en-US" sz="2000" dirty="0">
                <a:effectLst/>
                <a:latin typeface="Arial" panose="020B0604020202020204" pitchFamily="34" charset="0"/>
                <a:ea typeface="Times New Roman" panose="02020603050405020304" pitchFamily="18" charset="0"/>
              </a:rPr>
              <a:t>. Check for proper platform and API permissions in Java Me 8.3 SDK platform. </a:t>
            </a:r>
            <a:endParaRPr lang="en-US" sz="2000" dirty="0">
              <a:effectLst/>
              <a:latin typeface="Times New Roman" panose="02020603050405020304" pitchFamily="18" charset="0"/>
              <a:ea typeface="Times New Roman" panose="02020603050405020304" pitchFamily="18" charset="0"/>
            </a:endParaRPr>
          </a:p>
        </p:txBody>
      </p:sp>
      <p:sp>
        <p:nvSpPr>
          <p:cNvPr id="20" name="Text Box 231">
            <a:extLst>
              <a:ext uri="{FF2B5EF4-FFF2-40B4-BE49-F238E27FC236}">
                <a16:creationId xmlns:a16="http://schemas.microsoft.com/office/drawing/2014/main" id="{5F38ABE0-12FD-470A-BBDF-F1088D68E49C}"/>
              </a:ext>
            </a:extLst>
          </p:cNvPr>
          <p:cNvSpPr txBox="1"/>
          <p:nvPr/>
        </p:nvSpPr>
        <p:spPr>
          <a:xfrm>
            <a:off x="2678766" y="4816567"/>
            <a:ext cx="6690473" cy="57234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Move into bin folder of Java 8.3 in the Pi and start AMS</a:t>
            </a:r>
            <a:r>
              <a:rPr lang="en-US" sz="1200" dirty="0">
                <a:effectLst/>
                <a:latin typeface="Arial"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p:txBody>
      </p:sp>
      <p:sp>
        <p:nvSpPr>
          <p:cNvPr id="21" name="Text Box 233">
            <a:extLst>
              <a:ext uri="{FF2B5EF4-FFF2-40B4-BE49-F238E27FC236}">
                <a16:creationId xmlns:a16="http://schemas.microsoft.com/office/drawing/2014/main" id="{1A64C4E1-4067-4E7C-B387-89E6D7B4525C}"/>
              </a:ext>
            </a:extLst>
          </p:cNvPr>
          <p:cNvSpPr txBox="1"/>
          <p:nvPr/>
        </p:nvSpPr>
        <p:spPr>
          <a:xfrm>
            <a:off x="2326760" y="5958658"/>
            <a:ext cx="7592267" cy="4286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View the output on the emulator and the Raspberry Pi terminal.</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Arial"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D8CF5328-965C-494A-BFB2-2DB52FF4DCDB}"/>
              </a:ext>
            </a:extLst>
          </p:cNvPr>
          <p:cNvCxnSpPr>
            <a:cxnSpLocks/>
          </p:cNvCxnSpPr>
          <p:nvPr/>
        </p:nvCxnSpPr>
        <p:spPr>
          <a:xfrm>
            <a:off x="6006352" y="1818082"/>
            <a:ext cx="0" cy="69910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5D74B2A-110A-4EF5-A49A-E4F9B66BEAE2}"/>
              </a:ext>
            </a:extLst>
          </p:cNvPr>
          <p:cNvCxnSpPr>
            <a:cxnSpLocks/>
          </p:cNvCxnSpPr>
          <p:nvPr/>
        </p:nvCxnSpPr>
        <p:spPr>
          <a:xfrm>
            <a:off x="6010554" y="3106829"/>
            <a:ext cx="0" cy="69910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5A7287E-C547-48DC-9E7C-6F20E3F9D6EA}"/>
              </a:ext>
            </a:extLst>
          </p:cNvPr>
          <p:cNvCxnSpPr>
            <a:cxnSpLocks/>
          </p:cNvCxnSpPr>
          <p:nvPr/>
        </p:nvCxnSpPr>
        <p:spPr>
          <a:xfrm>
            <a:off x="6006352" y="4310343"/>
            <a:ext cx="0" cy="50622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7D9ECE3-0893-40B1-B14F-AF10D83244B4}"/>
              </a:ext>
            </a:extLst>
          </p:cNvPr>
          <p:cNvCxnSpPr>
            <a:cxnSpLocks/>
          </p:cNvCxnSpPr>
          <p:nvPr/>
        </p:nvCxnSpPr>
        <p:spPr>
          <a:xfrm>
            <a:off x="6006352" y="5259550"/>
            <a:ext cx="0" cy="69910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43DCC8B0-F2A9-4034-B6F8-BA8B2015FC4A}"/>
              </a:ext>
            </a:extLst>
          </p:cNvPr>
          <p:cNvSpPr/>
          <p:nvPr/>
        </p:nvSpPr>
        <p:spPr>
          <a:xfrm>
            <a:off x="521848" y="-335535"/>
            <a:ext cx="11524822" cy="1477328"/>
          </a:xfrm>
          <a:prstGeom prst="rect">
            <a:avLst/>
          </a:prstGeom>
          <a:noFill/>
        </p:spPr>
        <p:txBody>
          <a:bodyPr wrap="none" lIns="91440" tIns="45720" rIns="91440" bIns="45720">
            <a:spAutoFit/>
          </a:bodyPr>
          <a:lstStyle/>
          <a:p>
            <a:endParaRPr lang="en-US" sz="3000" dirty="0"/>
          </a:p>
          <a:p>
            <a:r>
              <a:rPr lang="en-US" sz="3000" b="1" dirty="0"/>
              <a:t>BLOCK DIAGRAM OF SYSTEM IMPLEMENTATION AND EXECUTION </a:t>
            </a:r>
            <a:endParaRPr lang="en-US" sz="3000" dirty="0"/>
          </a:p>
          <a:p>
            <a:endParaRPr lang="en-US" sz="3000" dirty="0"/>
          </a:p>
        </p:txBody>
      </p:sp>
    </p:spTree>
    <p:extLst>
      <p:ext uri="{BB962C8B-B14F-4D97-AF65-F5344CB8AC3E}">
        <p14:creationId xmlns:p14="http://schemas.microsoft.com/office/powerpoint/2010/main" val="142214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F77F21-D8ED-4C2B-95C4-84ED1033A4F6}"/>
              </a:ext>
            </a:extLst>
          </p:cNvPr>
          <p:cNvSpPr>
            <a:spLocks noGrp="1"/>
          </p:cNvSpPr>
          <p:nvPr>
            <p:ph idx="1"/>
          </p:nvPr>
        </p:nvSpPr>
        <p:spPr>
          <a:xfrm>
            <a:off x="685800" y="1067744"/>
            <a:ext cx="11120717" cy="3880773"/>
          </a:xfrm>
        </p:spPr>
        <p:txBody>
          <a:bodyPr/>
          <a:lstStyle/>
          <a:p>
            <a:r>
              <a:rPr lang="en-US" sz="2000" b="1" dirty="0">
                <a:solidFill>
                  <a:schemeClr val="tx1"/>
                </a:solidFill>
              </a:rPr>
              <a:t>STEP 1: 	Enable SSH on the Raspberry Pi and enter </a:t>
            </a:r>
            <a:r>
              <a:rPr lang="en-US" sz="2000" b="1" dirty="0" err="1">
                <a:solidFill>
                  <a:schemeClr val="tx1"/>
                </a:solidFill>
              </a:rPr>
              <a:t>ifconfig</a:t>
            </a:r>
            <a:r>
              <a:rPr lang="en-US" sz="2000" b="1" dirty="0">
                <a:solidFill>
                  <a:schemeClr val="tx1"/>
                </a:solidFill>
              </a:rPr>
              <a:t> command in the terminal to determine the static ethernet IP address.</a:t>
            </a:r>
          </a:p>
          <a:p>
            <a:r>
              <a:rPr lang="en-US" sz="2000" b="1" dirty="0">
                <a:solidFill>
                  <a:schemeClr val="tx1"/>
                </a:solidFill>
              </a:rPr>
              <a:t>STEP 2:	Open </a:t>
            </a:r>
            <a:r>
              <a:rPr lang="en-US" sz="2000" b="1" dirty="0" err="1">
                <a:solidFill>
                  <a:schemeClr val="tx1"/>
                </a:solidFill>
              </a:rPr>
              <a:t>PuTTY</a:t>
            </a:r>
            <a:r>
              <a:rPr lang="en-US" sz="2000" b="1" dirty="0">
                <a:solidFill>
                  <a:schemeClr val="tx1"/>
                </a:solidFill>
              </a:rPr>
              <a:t> on the local host machine and enter the IP address of the Raspberry Pi. Select SSH as the connection type and open as depicted below</a:t>
            </a:r>
            <a:r>
              <a:rPr lang="en-US" dirty="0"/>
              <a:t>.</a:t>
            </a:r>
          </a:p>
          <a:p>
            <a:endParaRPr lang="en-US" dirty="0"/>
          </a:p>
        </p:txBody>
      </p:sp>
      <p:pic>
        <p:nvPicPr>
          <p:cNvPr id="4" name="Picture 3">
            <a:extLst>
              <a:ext uri="{FF2B5EF4-FFF2-40B4-BE49-F238E27FC236}">
                <a16:creationId xmlns:a16="http://schemas.microsoft.com/office/drawing/2014/main" id="{83776BC5-E4CF-40CD-ACA6-04527736D4B3}"/>
              </a:ext>
            </a:extLst>
          </p:cNvPr>
          <p:cNvPicPr/>
          <p:nvPr/>
        </p:nvPicPr>
        <p:blipFill rotWithShape="1">
          <a:blip r:embed="rId2"/>
          <a:srcRect l="33970" t="20950" r="33937" b="22268"/>
          <a:stretch/>
        </p:blipFill>
        <p:spPr bwMode="auto">
          <a:xfrm>
            <a:off x="2891117" y="2541494"/>
            <a:ext cx="5836023" cy="4030363"/>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2B69DFC2-E410-40FE-BD2B-7316956B0DED}"/>
              </a:ext>
            </a:extLst>
          </p:cNvPr>
          <p:cNvSpPr/>
          <p:nvPr/>
        </p:nvSpPr>
        <p:spPr>
          <a:xfrm>
            <a:off x="2191870" y="144414"/>
            <a:ext cx="8323730"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STEPS FOR EXECUTION</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42653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0DF5BD-FAEB-45BD-9499-5DC0E5D24D7C}"/>
              </a:ext>
            </a:extLst>
          </p:cNvPr>
          <p:cNvSpPr>
            <a:spLocks noGrp="1"/>
          </p:cNvSpPr>
          <p:nvPr>
            <p:ph idx="1"/>
          </p:nvPr>
        </p:nvSpPr>
        <p:spPr>
          <a:xfrm>
            <a:off x="286140" y="1003593"/>
            <a:ext cx="11905860" cy="3880773"/>
          </a:xfrm>
        </p:spPr>
        <p:txBody>
          <a:bodyPr>
            <a:normAutofit/>
          </a:bodyPr>
          <a:lstStyle/>
          <a:p>
            <a:r>
              <a:rPr lang="en-US" b="1" dirty="0">
                <a:solidFill>
                  <a:schemeClr val="tx1"/>
                </a:solidFill>
              </a:rPr>
              <a:t>STEP 3:	In the Raspberry Pi’s terminal, move into the bin folder of Java ME 8.3 which has been installed through PSFTP.</a:t>
            </a:r>
          </a:p>
          <a:p>
            <a:r>
              <a:rPr lang="en-US" b="1" dirty="0">
                <a:solidFill>
                  <a:schemeClr val="tx1"/>
                </a:solidFill>
              </a:rPr>
              <a:t>STEP 4:Start AMS as the root user through the command “</a:t>
            </a:r>
            <a:r>
              <a:rPr lang="en-US" b="1" dirty="0" err="1">
                <a:solidFill>
                  <a:schemeClr val="tx1"/>
                </a:solidFill>
              </a:rPr>
              <a:t>sudo</a:t>
            </a:r>
            <a:r>
              <a:rPr lang="en-US" b="1" dirty="0">
                <a:solidFill>
                  <a:schemeClr val="tx1"/>
                </a:solidFill>
              </a:rPr>
              <a:t> ./usertest.sh”. This starts Java on the Pi.</a:t>
            </a:r>
          </a:p>
          <a:p>
            <a:r>
              <a:rPr lang="en-US" b="1" dirty="0">
                <a:solidFill>
                  <a:schemeClr val="tx1"/>
                </a:solidFill>
              </a:rPr>
              <a:t>STEP 5:	In the local host system, open NetBeans.  Open the project </a:t>
            </a:r>
            <a:r>
              <a:rPr lang="en-US" b="1" dirty="0" err="1">
                <a:solidFill>
                  <a:schemeClr val="tx1"/>
                </a:solidFill>
              </a:rPr>
              <a:t>BucketMotor</a:t>
            </a:r>
            <a:r>
              <a:rPr lang="en-US" b="1" dirty="0">
                <a:solidFill>
                  <a:schemeClr val="tx1"/>
                </a:solidFill>
              </a:rPr>
              <a:t>. Select Manage Device Connections in the bottom left corner and add device. Enter the IP address of the Raspberry Pi and connect to the Pi. </a:t>
            </a:r>
          </a:p>
          <a:p>
            <a:r>
              <a:rPr lang="en-US" b="1" dirty="0">
                <a:solidFill>
                  <a:schemeClr val="tx1"/>
                </a:solidFill>
              </a:rPr>
              <a:t>STEP 6:	Right click on project </a:t>
            </a:r>
            <a:r>
              <a:rPr lang="en-US" b="1" dirty="0" err="1">
                <a:solidFill>
                  <a:schemeClr val="tx1"/>
                </a:solidFill>
              </a:rPr>
              <a:t>BucketMotor</a:t>
            </a:r>
            <a:r>
              <a:rPr lang="en-US" b="1" dirty="0">
                <a:solidFill>
                  <a:schemeClr val="tx1"/>
                </a:solidFill>
              </a:rPr>
              <a:t>. Select Properties and go to Platform. Manage Java ME Platforms and add Oracle Java(TM) Platform Micro Edition SDK 8.3. Select “Pi” (Name of the Raspberry Pi) under devices as depicted here.</a:t>
            </a:r>
          </a:p>
          <a:p>
            <a:endParaRPr lang="en-US" dirty="0"/>
          </a:p>
          <a:p>
            <a:endParaRPr lang="en-US" dirty="0"/>
          </a:p>
        </p:txBody>
      </p:sp>
      <p:pic>
        <p:nvPicPr>
          <p:cNvPr id="4" name="Picture 3">
            <a:extLst>
              <a:ext uri="{FF2B5EF4-FFF2-40B4-BE49-F238E27FC236}">
                <a16:creationId xmlns:a16="http://schemas.microsoft.com/office/drawing/2014/main" id="{48FA82C8-8090-4D4C-A962-EEF2DA7926DF}"/>
              </a:ext>
            </a:extLst>
          </p:cNvPr>
          <p:cNvPicPr/>
          <p:nvPr/>
        </p:nvPicPr>
        <p:blipFill rotWithShape="1">
          <a:blip r:embed="rId2"/>
          <a:srcRect t="45850" r="19939"/>
          <a:stretch/>
        </p:blipFill>
        <p:spPr bwMode="auto">
          <a:xfrm>
            <a:off x="2891117" y="4162425"/>
            <a:ext cx="6925236" cy="269557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A8F84D49-6D5E-48E4-9FEB-586DEAA1CD11}"/>
              </a:ext>
            </a:extLst>
          </p:cNvPr>
          <p:cNvSpPr/>
          <p:nvPr/>
        </p:nvSpPr>
        <p:spPr>
          <a:xfrm>
            <a:off x="2158252" y="80263"/>
            <a:ext cx="8390965"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STEPS FOR EXECUTION</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005911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222C8F-E6CB-402C-A05A-3CC3E9D4D419}"/>
              </a:ext>
            </a:extLst>
          </p:cNvPr>
          <p:cNvPicPr/>
          <p:nvPr/>
        </p:nvPicPr>
        <p:blipFill rotWithShape="1">
          <a:blip r:embed="rId2"/>
          <a:srcRect l="1498" r="19925"/>
          <a:stretch/>
        </p:blipFill>
        <p:spPr bwMode="auto">
          <a:xfrm>
            <a:off x="5012958" y="1301873"/>
            <a:ext cx="7179042" cy="5052648"/>
          </a:xfrm>
          <a:prstGeom prst="rect">
            <a:avLst/>
          </a:prstGeom>
          <a:extLst>
            <a:ext uri="{53640926-AAD7-44D8-BBD7-CCE9431645EC}">
              <a14:shadowObscured xmlns:a14="http://schemas.microsoft.com/office/drawing/2010/main"/>
            </a:ext>
          </a:extLst>
        </p:spPr>
      </p:pic>
      <p:sp>
        <p:nvSpPr>
          <p:cNvPr id="6" name="Rectangle 3">
            <a:extLst>
              <a:ext uri="{FF2B5EF4-FFF2-40B4-BE49-F238E27FC236}">
                <a16:creationId xmlns:a16="http://schemas.microsoft.com/office/drawing/2014/main" id="{267FF31A-6DA2-4327-AF94-AD7A6A5E4A99}"/>
              </a:ext>
            </a:extLst>
          </p:cNvPr>
          <p:cNvSpPr>
            <a:spLocks noGrp="1" noChangeArrowheads="1"/>
          </p:cNvSpPr>
          <p:nvPr>
            <p:ph idx="1"/>
          </p:nvPr>
        </p:nvSpPr>
        <p:spPr bwMode="auto">
          <a:xfrm>
            <a:off x="40944" y="1412961"/>
            <a:ext cx="4972014" cy="52543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spcAft>
                <a:spcPts val="600"/>
              </a:spcAft>
              <a:buSzTx/>
            </a:pPr>
            <a:r>
              <a:rPr kumimoji="0" lang="en-US" altLang="en-US" sz="1500" b="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STEP 7: Go to Application Descriptors and add </a:t>
            </a:r>
            <a:r>
              <a:rPr lang="en-US" altLang="en-US" sz="1500" dirty="0">
                <a:ea typeface="Times New Roman" panose="02020603050405020304" pitchFamily="18" charset="0"/>
                <a:cs typeface="Arial" panose="020B0604020202020204" pitchFamily="34" charset="0"/>
              </a:rPr>
              <a:t>necessary </a:t>
            </a:r>
            <a:r>
              <a:rPr kumimoji="0" lang="en-US" altLang="en-US" sz="1500" b="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API Permissions</a:t>
            </a:r>
          </a:p>
          <a:p>
            <a:r>
              <a:rPr lang="en-US" sz="1500" dirty="0"/>
              <a:t>STEP 8:	Click Run to start the program. The output can be viewed simultaneously on the emulator on the local host and the terminal on the Raspberry Pi.</a:t>
            </a:r>
          </a:p>
          <a:p>
            <a:r>
              <a:rPr lang="en-US" sz="1500" dirty="0"/>
              <a:t>STEP 9: 	In case the bucket is empty, pour some water to eliminate the underflow condition. The goal of this program is to never permit the tank to reach an underflow condition, as long as there is a constant supply of water to the inlet of the motor. The motor continues to fill up the bucket until the overflow condition is reached, then the motor goes OFF.</a:t>
            </a:r>
          </a:p>
          <a:p>
            <a:r>
              <a:rPr lang="en-US" sz="1500" dirty="0"/>
              <a:t>STEP 10: 	Stop the program. Review the output.</a:t>
            </a:r>
          </a:p>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dirty="0">
              <a:ln>
                <a:noFill/>
              </a:ln>
              <a:effectLst/>
            </a:endParaRPr>
          </a:p>
        </p:txBody>
      </p:sp>
      <p:sp>
        <p:nvSpPr>
          <p:cNvPr id="8" name="Rectangle 7">
            <a:extLst>
              <a:ext uri="{FF2B5EF4-FFF2-40B4-BE49-F238E27FC236}">
                <a16:creationId xmlns:a16="http://schemas.microsoft.com/office/drawing/2014/main" id="{530202D7-80F0-4AEF-85C0-EB9A31614108}"/>
              </a:ext>
            </a:extLst>
          </p:cNvPr>
          <p:cNvSpPr/>
          <p:nvPr/>
        </p:nvSpPr>
        <p:spPr>
          <a:xfrm>
            <a:off x="2043952" y="65715"/>
            <a:ext cx="8283389"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STEPS FOR EXECUTION</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72869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B5536D-6EF7-4DFC-93DC-7FD74BE62B23}"/>
              </a:ext>
            </a:extLst>
          </p:cNvPr>
          <p:cNvPicPr>
            <a:picLocks noGrp="1" noChangeAspect="1"/>
          </p:cNvPicPr>
          <p:nvPr>
            <p:ph idx="1"/>
          </p:nvPr>
        </p:nvPicPr>
        <p:blipFill>
          <a:blip r:embed="rId2"/>
          <a:stretch>
            <a:fillRect/>
          </a:stretch>
        </p:blipFill>
        <p:spPr>
          <a:xfrm>
            <a:off x="977709" y="1066805"/>
            <a:ext cx="8367997" cy="5616384"/>
          </a:xfrm>
          <a:prstGeom prst="rect">
            <a:avLst/>
          </a:prstGeom>
        </p:spPr>
      </p:pic>
      <p:sp>
        <p:nvSpPr>
          <p:cNvPr id="4" name="Rectangle 3">
            <a:extLst>
              <a:ext uri="{FF2B5EF4-FFF2-40B4-BE49-F238E27FC236}">
                <a16:creationId xmlns:a16="http://schemas.microsoft.com/office/drawing/2014/main" id="{D20CE28A-DD4D-4907-97A6-4086C6B803C1}"/>
              </a:ext>
            </a:extLst>
          </p:cNvPr>
          <p:cNvSpPr/>
          <p:nvPr/>
        </p:nvSpPr>
        <p:spPr>
          <a:xfrm>
            <a:off x="1441915" y="0"/>
            <a:ext cx="874963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 AND DISCUSSIONS</a:t>
            </a:r>
          </a:p>
        </p:txBody>
      </p:sp>
      <p:sp>
        <p:nvSpPr>
          <p:cNvPr id="6" name="TextBox 5">
            <a:extLst>
              <a:ext uri="{FF2B5EF4-FFF2-40B4-BE49-F238E27FC236}">
                <a16:creationId xmlns:a16="http://schemas.microsoft.com/office/drawing/2014/main" id="{BD5D427F-3733-4FB0-8C35-01EE198BC45D}"/>
              </a:ext>
            </a:extLst>
          </p:cNvPr>
          <p:cNvSpPr txBox="1"/>
          <p:nvPr/>
        </p:nvSpPr>
        <p:spPr>
          <a:xfrm>
            <a:off x="9345706" y="2460812"/>
            <a:ext cx="2772657" cy="2954655"/>
          </a:xfrm>
          <a:prstGeom prst="rect">
            <a:avLst/>
          </a:prstGeom>
          <a:noFill/>
        </p:spPr>
        <p:txBody>
          <a:bodyPr wrap="square" rtlCol="0">
            <a:spAutoFit/>
          </a:bodyPr>
          <a:lstStyle/>
          <a:p>
            <a:endParaRPr lang="en-US" sz="3000" b="1" dirty="0"/>
          </a:p>
          <a:p>
            <a:r>
              <a:rPr lang="en-US" sz="3000" b="1" dirty="0"/>
              <a:t>OUTPUT ON THE RASPBERRY PI TERMINAL (1)</a:t>
            </a:r>
          </a:p>
          <a:p>
            <a:endParaRPr lang="en-US" dirty="0"/>
          </a:p>
          <a:p>
            <a:endParaRPr lang="en-US" dirty="0"/>
          </a:p>
        </p:txBody>
      </p:sp>
    </p:spTree>
    <p:extLst>
      <p:ext uri="{BB962C8B-B14F-4D97-AF65-F5344CB8AC3E}">
        <p14:creationId xmlns:p14="http://schemas.microsoft.com/office/powerpoint/2010/main" val="419585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3E3D8B-9521-4D0F-B6C7-836A2CF57E27}"/>
              </a:ext>
            </a:extLst>
          </p:cNvPr>
          <p:cNvPicPr>
            <a:picLocks noChangeAspect="1"/>
          </p:cNvPicPr>
          <p:nvPr/>
        </p:nvPicPr>
        <p:blipFill>
          <a:blip r:embed="rId2"/>
          <a:stretch>
            <a:fillRect/>
          </a:stretch>
        </p:blipFill>
        <p:spPr>
          <a:xfrm>
            <a:off x="544327" y="923330"/>
            <a:ext cx="8801379" cy="5671399"/>
          </a:xfrm>
          <a:prstGeom prst="rect">
            <a:avLst/>
          </a:prstGeom>
        </p:spPr>
      </p:pic>
      <p:sp>
        <p:nvSpPr>
          <p:cNvPr id="5" name="Rectangle 4">
            <a:extLst>
              <a:ext uri="{FF2B5EF4-FFF2-40B4-BE49-F238E27FC236}">
                <a16:creationId xmlns:a16="http://schemas.microsoft.com/office/drawing/2014/main" id="{0BD5FF64-53C1-49EC-B8FA-643033C18E44}"/>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
        <p:nvSpPr>
          <p:cNvPr id="6" name="TextBox 5">
            <a:extLst>
              <a:ext uri="{FF2B5EF4-FFF2-40B4-BE49-F238E27FC236}">
                <a16:creationId xmlns:a16="http://schemas.microsoft.com/office/drawing/2014/main" id="{DB15639D-2677-4274-8BFF-10EE720857C0}"/>
              </a:ext>
            </a:extLst>
          </p:cNvPr>
          <p:cNvSpPr txBox="1"/>
          <p:nvPr/>
        </p:nvSpPr>
        <p:spPr>
          <a:xfrm>
            <a:off x="9419343" y="2474259"/>
            <a:ext cx="2772657" cy="2954655"/>
          </a:xfrm>
          <a:prstGeom prst="rect">
            <a:avLst/>
          </a:prstGeom>
          <a:noFill/>
        </p:spPr>
        <p:txBody>
          <a:bodyPr wrap="square" rtlCol="0">
            <a:spAutoFit/>
          </a:bodyPr>
          <a:lstStyle/>
          <a:p>
            <a:endParaRPr lang="en-US" sz="3000" b="1" dirty="0"/>
          </a:p>
          <a:p>
            <a:r>
              <a:rPr lang="en-US" sz="3000" b="1" dirty="0"/>
              <a:t>OUTPUT ON THE RASPBERRY PI TERMINAL (2)</a:t>
            </a:r>
          </a:p>
          <a:p>
            <a:endParaRPr lang="en-US" dirty="0"/>
          </a:p>
          <a:p>
            <a:endParaRPr lang="en-US" dirty="0"/>
          </a:p>
        </p:txBody>
      </p:sp>
    </p:spTree>
    <p:extLst>
      <p:ext uri="{BB962C8B-B14F-4D97-AF65-F5344CB8AC3E}">
        <p14:creationId xmlns:p14="http://schemas.microsoft.com/office/powerpoint/2010/main" val="3725566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A18F3C-ADB5-467D-8A3A-8DE6066F45FB}"/>
              </a:ext>
            </a:extLst>
          </p:cNvPr>
          <p:cNvPicPr>
            <a:picLocks noChangeAspect="1"/>
          </p:cNvPicPr>
          <p:nvPr/>
        </p:nvPicPr>
        <p:blipFill>
          <a:blip r:embed="rId2"/>
          <a:stretch>
            <a:fillRect/>
          </a:stretch>
        </p:blipFill>
        <p:spPr>
          <a:xfrm>
            <a:off x="408351" y="923330"/>
            <a:ext cx="8870120" cy="5766111"/>
          </a:xfrm>
          <a:prstGeom prst="rect">
            <a:avLst/>
          </a:prstGeom>
        </p:spPr>
      </p:pic>
      <p:sp>
        <p:nvSpPr>
          <p:cNvPr id="5" name="Rectangle 4">
            <a:extLst>
              <a:ext uri="{FF2B5EF4-FFF2-40B4-BE49-F238E27FC236}">
                <a16:creationId xmlns:a16="http://schemas.microsoft.com/office/drawing/2014/main" id="{9C47C122-62D6-4174-A54E-942F1DCE6B65}"/>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
        <p:nvSpPr>
          <p:cNvPr id="7" name="TextBox 6">
            <a:extLst>
              <a:ext uri="{FF2B5EF4-FFF2-40B4-BE49-F238E27FC236}">
                <a16:creationId xmlns:a16="http://schemas.microsoft.com/office/drawing/2014/main" id="{D432993D-2B20-4D7B-97EC-C3BE4BE3347E}"/>
              </a:ext>
            </a:extLst>
          </p:cNvPr>
          <p:cNvSpPr txBox="1"/>
          <p:nvPr/>
        </p:nvSpPr>
        <p:spPr>
          <a:xfrm>
            <a:off x="9419343" y="2329058"/>
            <a:ext cx="2772657" cy="2954655"/>
          </a:xfrm>
          <a:prstGeom prst="rect">
            <a:avLst/>
          </a:prstGeom>
          <a:noFill/>
        </p:spPr>
        <p:txBody>
          <a:bodyPr wrap="square" rtlCol="0">
            <a:spAutoFit/>
          </a:bodyPr>
          <a:lstStyle/>
          <a:p>
            <a:endParaRPr lang="en-US" sz="3000" b="1" dirty="0"/>
          </a:p>
          <a:p>
            <a:r>
              <a:rPr lang="en-US" sz="3000" b="1" dirty="0"/>
              <a:t>OUTPUT ON THE RASPBERRY PI TERMINAL (3)</a:t>
            </a:r>
          </a:p>
          <a:p>
            <a:endParaRPr lang="en-US" dirty="0"/>
          </a:p>
          <a:p>
            <a:endParaRPr lang="en-US" dirty="0"/>
          </a:p>
        </p:txBody>
      </p:sp>
    </p:spTree>
    <p:extLst>
      <p:ext uri="{BB962C8B-B14F-4D97-AF65-F5344CB8AC3E}">
        <p14:creationId xmlns:p14="http://schemas.microsoft.com/office/powerpoint/2010/main" val="2814995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E56CC5-46DB-434A-8BC2-3B9FB2A152B2}"/>
              </a:ext>
            </a:extLst>
          </p:cNvPr>
          <p:cNvPicPr>
            <a:picLocks noChangeAspect="1"/>
          </p:cNvPicPr>
          <p:nvPr/>
        </p:nvPicPr>
        <p:blipFill>
          <a:blip r:embed="rId2"/>
          <a:stretch>
            <a:fillRect/>
          </a:stretch>
        </p:blipFill>
        <p:spPr>
          <a:xfrm>
            <a:off x="403413" y="929593"/>
            <a:ext cx="9009528" cy="5646019"/>
          </a:xfrm>
          <a:prstGeom prst="rect">
            <a:avLst/>
          </a:prstGeom>
        </p:spPr>
      </p:pic>
      <p:sp>
        <p:nvSpPr>
          <p:cNvPr id="5" name="TextBox 4">
            <a:extLst>
              <a:ext uri="{FF2B5EF4-FFF2-40B4-BE49-F238E27FC236}">
                <a16:creationId xmlns:a16="http://schemas.microsoft.com/office/drawing/2014/main" id="{BF8C34E1-C777-4C5B-85CC-68DBFF90FD7B}"/>
              </a:ext>
            </a:extLst>
          </p:cNvPr>
          <p:cNvSpPr txBox="1"/>
          <p:nvPr/>
        </p:nvSpPr>
        <p:spPr>
          <a:xfrm>
            <a:off x="9419343" y="2329058"/>
            <a:ext cx="2772657" cy="2954655"/>
          </a:xfrm>
          <a:prstGeom prst="rect">
            <a:avLst/>
          </a:prstGeom>
          <a:noFill/>
        </p:spPr>
        <p:txBody>
          <a:bodyPr wrap="square" rtlCol="0">
            <a:spAutoFit/>
          </a:bodyPr>
          <a:lstStyle/>
          <a:p>
            <a:endParaRPr lang="en-US" sz="3000" b="1" dirty="0"/>
          </a:p>
          <a:p>
            <a:r>
              <a:rPr lang="en-US" sz="3000" b="1" dirty="0"/>
              <a:t>OUTPUT ON THE RASPBERRY PI TERMINAL (4)</a:t>
            </a:r>
          </a:p>
          <a:p>
            <a:endParaRPr lang="en-US" dirty="0"/>
          </a:p>
          <a:p>
            <a:endParaRPr lang="en-US" dirty="0"/>
          </a:p>
        </p:txBody>
      </p:sp>
      <p:sp>
        <p:nvSpPr>
          <p:cNvPr id="6" name="Rectangle 5">
            <a:extLst>
              <a:ext uri="{FF2B5EF4-FFF2-40B4-BE49-F238E27FC236}">
                <a16:creationId xmlns:a16="http://schemas.microsoft.com/office/drawing/2014/main" id="{9CCC2A04-29B7-4340-9DD0-C0A56682A497}"/>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Tree>
    <p:extLst>
      <p:ext uri="{BB962C8B-B14F-4D97-AF65-F5344CB8AC3E}">
        <p14:creationId xmlns:p14="http://schemas.microsoft.com/office/powerpoint/2010/main" val="2710892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CD2EF25-8BEA-4C02-8840-3FB1A2479DEF}"/>
              </a:ext>
            </a:extLst>
          </p:cNvPr>
          <p:cNvPicPr>
            <a:picLocks noGrp="1" noChangeAspect="1"/>
          </p:cNvPicPr>
          <p:nvPr>
            <p:ph idx="1"/>
          </p:nvPr>
        </p:nvPicPr>
        <p:blipFill>
          <a:blip r:embed="rId2"/>
          <a:stretch>
            <a:fillRect/>
          </a:stretch>
        </p:blipFill>
        <p:spPr>
          <a:xfrm>
            <a:off x="7382435" y="1965360"/>
            <a:ext cx="2128127" cy="3189736"/>
          </a:xfrm>
          <a:prstGeom prst="rect">
            <a:avLst/>
          </a:prstGeom>
        </p:spPr>
      </p:pic>
      <p:sp>
        <p:nvSpPr>
          <p:cNvPr id="5" name="Rectangle 4">
            <a:extLst>
              <a:ext uri="{FF2B5EF4-FFF2-40B4-BE49-F238E27FC236}">
                <a16:creationId xmlns:a16="http://schemas.microsoft.com/office/drawing/2014/main" id="{FE319F0C-5DC4-4915-AC9F-6C587BF7313B}"/>
              </a:ext>
            </a:extLst>
          </p:cNvPr>
          <p:cNvSpPr/>
          <p:nvPr/>
        </p:nvSpPr>
        <p:spPr>
          <a:xfrm>
            <a:off x="2439395" y="425841"/>
            <a:ext cx="707116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DEFINITION</a:t>
            </a:r>
          </a:p>
        </p:txBody>
      </p:sp>
      <p:sp>
        <p:nvSpPr>
          <p:cNvPr id="7" name="Content Placeholder 2">
            <a:extLst>
              <a:ext uri="{FF2B5EF4-FFF2-40B4-BE49-F238E27FC236}">
                <a16:creationId xmlns:a16="http://schemas.microsoft.com/office/drawing/2014/main" id="{D5D219F5-0273-402B-98B6-2FBC5B77BC65}"/>
              </a:ext>
            </a:extLst>
          </p:cNvPr>
          <p:cNvSpPr txBox="1">
            <a:spLocks/>
          </p:cNvSpPr>
          <p:nvPr/>
        </p:nvSpPr>
        <p:spPr>
          <a:xfrm>
            <a:off x="623544" y="1228355"/>
            <a:ext cx="6758891" cy="50917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Tx/>
              <a:buFont typeface="+mj-lt"/>
              <a:buAutoNum type="arabicPeriod"/>
            </a:pPr>
            <a:endParaRPr lang="en-US" b="1" dirty="0">
              <a:solidFill>
                <a:schemeClr val="tx1"/>
              </a:solidFill>
            </a:endParaRPr>
          </a:p>
          <a:p>
            <a:pPr>
              <a:buClrTx/>
              <a:buFont typeface="Arial" panose="020B0604020202020204" pitchFamily="34" charset="0"/>
              <a:buChar char="•"/>
            </a:pPr>
            <a:r>
              <a:rPr lang="en-US" sz="2900" b="1" dirty="0">
                <a:solidFill>
                  <a:schemeClr val="tx1"/>
                </a:solidFill>
              </a:rPr>
              <a:t>Precious water is wasted every day in Indian households and commercial establishments when water overflows in overhead tanks, before it is manually switched OFF.</a:t>
            </a:r>
          </a:p>
          <a:p>
            <a:pPr marL="0" indent="0">
              <a:buClrTx/>
              <a:buNone/>
            </a:pPr>
            <a:endParaRPr lang="en-US" sz="2900" b="1" dirty="0">
              <a:solidFill>
                <a:schemeClr val="tx1"/>
              </a:solidFill>
            </a:endParaRPr>
          </a:p>
          <a:p>
            <a:pPr>
              <a:buClrTx/>
              <a:buFont typeface="Arial" panose="020B0604020202020204" pitchFamily="34" charset="0"/>
              <a:buChar char="•"/>
            </a:pPr>
            <a:r>
              <a:rPr lang="en-US" sz="2900" b="1" dirty="0">
                <a:solidFill>
                  <a:schemeClr val="tx1"/>
                </a:solidFill>
              </a:rPr>
              <a:t>The project aims to solve this issue through IoT by automating the water motor, thereby preventing wastage.</a:t>
            </a:r>
          </a:p>
          <a:p>
            <a:pPr>
              <a:buClrTx/>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129156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FC606-9FEB-4F14-A673-65B98301228E}"/>
              </a:ext>
            </a:extLst>
          </p:cNvPr>
          <p:cNvPicPr>
            <a:picLocks noChangeAspect="1"/>
          </p:cNvPicPr>
          <p:nvPr/>
        </p:nvPicPr>
        <p:blipFill>
          <a:blip r:embed="rId2"/>
          <a:stretch>
            <a:fillRect/>
          </a:stretch>
        </p:blipFill>
        <p:spPr>
          <a:xfrm>
            <a:off x="656783" y="923330"/>
            <a:ext cx="8210938" cy="5835474"/>
          </a:xfrm>
          <a:prstGeom prst="rect">
            <a:avLst/>
          </a:prstGeom>
        </p:spPr>
      </p:pic>
      <p:sp>
        <p:nvSpPr>
          <p:cNvPr id="38" name="Rectangle 37">
            <a:extLst>
              <a:ext uri="{FF2B5EF4-FFF2-40B4-BE49-F238E27FC236}">
                <a16:creationId xmlns:a16="http://schemas.microsoft.com/office/drawing/2014/main" id="{74607232-7FC6-49A8-B51C-F69BCC5D3EBA}"/>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
        <p:nvSpPr>
          <p:cNvPr id="6" name="TextBox 5">
            <a:extLst>
              <a:ext uri="{FF2B5EF4-FFF2-40B4-BE49-F238E27FC236}">
                <a16:creationId xmlns:a16="http://schemas.microsoft.com/office/drawing/2014/main" id="{56287CB6-C3C5-42A8-A7FD-53D5EB4F123F}"/>
              </a:ext>
            </a:extLst>
          </p:cNvPr>
          <p:cNvSpPr txBox="1"/>
          <p:nvPr/>
        </p:nvSpPr>
        <p:spPr>
          <a:xfrm>
            <a:off x="9280477" y="2442949"/>
            <a:ext cx="2770495" cy="1938992"/>
          </a:xfrm>
          <a:prstGeom prst="rect">
            <a:avLst/>
          </a:prstGeom>
          <a:noFill/>
        </p:spPr>
        <p:txBody>
          <a:bodyPr wrap="square" rtlCol="0">
            <a:spAutoFit/>
          </a:bodyPr>
          <a:lstStyle/>
          <a:p>
            <a:r>
              <a:rPr lang="en-US" sz="3000" b="1" dirty="0"/>
              <a:t>OUTPUT ON THE LOCAL HOST EMULATOR (1)</a:t>
            </a:r>
          </a:p>
        </p:txBody>
      </p:sp>
    </p:spTree>
    <p:extLst>
      <p:ext uri="{BB962C8B-B14F-4D97-AF65-F5344CB8AC3E}">
        <p14:creationId xmlns:p14="http://schemas.microsoft.com/office/powerpoint/2010/main" val="3459375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F14E3-D2AA-4C5F-B753-47134BAC1BDC}"/>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
        <p:nvSpPr>
          <p:cNvPr id="5" name="TextBox 4">
            <a:extLst>
              <a:ext uri="{FF2B5EF4-FFF2-40B4-BE49-F238E27FC236}">
                <a16:creationId xmlns:a16="http://schemas.microsoft.com/office/drawing/2014/main" id="{2A52CB74-1A89-4E17-A336-E8B6DB9F7127}"/>
              </a:ext>
            </a:extLst>
          </p:cNvPr>
          <p:cNvSpPr txBox="1"/>
          <p:nvPr/>
        </p:nvSpPr>
        <p:spPr>
          <a:xfrm>
            <a:off x="9280477" y="2442949"/>
            <a:ext cx="2770495" cy="1938992"/>
          </a:xfrm>
          <a:prstGeom prst="rect">
            <a:avLst/>
          </a:prstGeom>
          <a:noFill/>
        </p:spPr>
        <p:txBody>
          <a:bodyPr wrap="square" rtlCol="0">
            <a:spAutoFit/>
          </a:bodyPr>
          <a:lstStyle/>
          <a:p>
            <a:r>
              <a:rPr lang="en-US" sz="3000" b="1" dirty="0"/>
              <a:t>OUTPUT ON THE LOCAL HOST EMULATOR (2)</a:t>
            </a:r>
          </a:p>
        </p:txBody>
      </p:sp>
      <p:pic>
        <p:nvPicPr>
          <p:cNvPr id="6" name="Picture 5">
            <a:extLst>
              <a:ext uri="{FF2B5EF4-FFF2-40B4-BE49-F238E27FC236}">
                <a16:creationId xmlns:a16="http://schemas.microsoft.com/office/drawing/2014/main" id="{94CE5932-B7A0-4274-9B2F-7B3541ADB1D5}"/>
              </a:ext>
            </a:extLst>
          </p:cNvPr>
          <p:cNvPicPr>
            <a:picLocks noChangeAspect="1"/>
          </p:cNvPicPr>
          <p:nvPr/>
        </p:nvPicPr>
        <p:blipFill>
          <a:blip r:embed="rId2"/>
          <a:stretch>
            <a:fillRect/>
          </a:stretch>
        </p:blipFill>
        <p:spPr>
          <a:xfrm>
            <a:off x="573206" y="1073456"/>
            <a:ext cx="8490514" cy="5587803"/>
          </a:xfrm>
          <a:prstGeom prst="rect">
            <a:avLst/>
          </a:prstGeom>
        </p:spPr>
      </p:pic>
    </p:spTree>
    <p:extLst>
      <p:ext uri="{BB962C8B-B14F-4D97-AF65-F5344CB8AC3E}">
        <p14:creationId xmlns:p14="http://schemas.microsoft.com/office/powerpoint/2010/main" val="4177957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EECFCC-521A-4CCC-AD32-C8EA4C43E898}"/>
              </a:ext>
            </a:extLst>
          </p:cNvPr>
          <p:cNvSpPr txBox="1"/>
          <p:nvPr/>
        </p:nvSpPr>
        <p:spPr>
          <a:xfrm>
            <a:off x="9280477" y="2442949"/>
            <a:ext cx="2770495" cy="1938992"/>
          </a:xfrm>
          <a:prstGeom prst="rect">
            <a:avLst/>
          </a:prstGeom>
          <a:noFill/>
        </p:spPr>
        <p:txBody>
          <a:bodyPr wrap="square" rtlCol="0">
            <a:spAutoFit/>
          </a:bodyPr>
          <a:lstStyle/>
          <a:p>
            <a:r>
              <a:rPr lang="en-US" sz="3000" b="1" dirty="0"/>
              <a:t>OUTPUT ON THE LOCAL HOST EMULATOR (3)</a:t>
            </a:r>
          </a:p>
        </p:txBody>
      </p:sp>
      <p:sp>
        <p:nvSpPr>
          <p:cNvPr id="5" name="Rectangle 4">
            <a:extLst>
              <a:ext uri="{FF2B5EF4-FFF2-40B4-BE49-F238E27FC236}">
                <a16:creationId xmlns:a16="http://schemas.microsoft.com/office/drawing/2014/main" id="{6B79AA75-8747-44D0-B196-4FA00F8BDF5A}"/>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pic>
        <p:nvPicPr>
          <p:cNvPr id="6" name="Picture 5">
            <a:extLst>
              <a:ext uri="{FF2B5EF4-FFF2-40B4-BE49-F238E27FC236}">
                <a16:creationId xmlns:a16="http://schemas.microsoft.com/office/drawing/2014/main" id="{37BA6482-015C-42F9-B0E7-D693074B33A1}"/>
              </a:ext>
            </a:extLst>
          </p:cNvPr>
          <p:cNvPicPr>
            <a:picLocks noChangeAspect="1"/>
          </p:cNvPicPr>
          <p:nvPr/>
        </p:nvPicPr>
        <p:blipFill>
          <a:blip r:embed="rId2"/>
          <a:stretch>
            <a:fillRect/>
          </a:stretch>
        </p:blipFill>
        <p:spPr>
          <a:xfrm>
            <a:off x="518615" y="923330"/>
            <a:ext cx="8625385" cy="5807121"/>
          </a:xfrm>
          <a:prstGeom prst="rect">
            <a:avLst/>
          </a:prstGeom>
        </p:spPr>
      </p:pic>
    </p:spTree>
    <p:extLst>
      <p:ext uri="{BB962C8B-B14F-4D97-AF65-F5344CB8AC3E}">
        <p14:creationId xmlns:p14="http://schemas.microsoft.com/office/powerpoint/2010/main" val="2986061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D0D9-CB6F-474C-A23D-3FDB21404F76}"/>
              </a:ext>
            </a:extLst>
          </p:cNvPr>
          <p:cNvSpPr>
            <a:spLocks noGrp="1"/>
          </p:cNvSpPr>
          <p:nvPr>
            <p:ph idx="1"/>
          </p:nvPr>
        </p:nvSpPr>
        <p:spPr>
          <a:xfrm>
            <a:off x="689113" y="1537251"/>
            <a:ext cx="9554818" cy="4651513"/>
          </a:xfrm>
        </p:spPr>
        <p:txBody>
          <a:bodyPr>
            <a:normAutofit/>
          </a:bodyPr>
          <a:lstStyle/>
          <a:p>
            <a:pPr lvl="0">
              <a:buClrTx/>
              <a:buFont typeface="+mj-lt"/>
              <a:buAutoNum type="arabicPeriod"/>
            </a:pPr>
            <a:r>
              <a:rPr lang="en-GB" b="1" dirty="0">
                <a:solidFill>
                  <a:schemeClr val="tx1"/>
                </a:solidFill>
              </a:rPr>
              <a:t>Andrea </a:t>
            </a:r>
            <a:r>
              <a:rPr lang="en-GB" b="1" dirty="0" err="1">
                <a:solidFill>
                  <a:schemeClr val="tx1"/>
                </a:solidFill>
              </a:rPr>
              <a:t>Zanella</a:t>
            </a:r>
            <a:r>
              <a:rPr lang="en-GB" b="1" dirty="0">
                <a:solidFill>
                  <a:schemeClr val="tx1"/>
                </a:solidFill>
              </a:rPr>
              <a:t>, Nicola Bui, Angela Castellani, Lorenzo </a:t>
            </a:r>
            <a:r>
              <a:rPr lang="en-GB" b="1" dirty="0" err="1">
                <a:solidFill>
                  <a:schemeClr val="tx1"/>
                </a:solidFill>
              </a:rPr>
              <a:t>Vangelista</a:t>
            </a:r>
            <a:r>
              <a:rPr lang="en-GB" b="1" dirty="0">
                <a:solidFill>
                  <a:schemeClr val="tx1"/>
                </a:solidFill>
              </a:rPr>
              <a:t>, Michele </a:t>
            </a:r>
            <a:r>
              <a:rPr lang="en-GB" b="1" dirty="0" err="1">
                <a:solidFill>
                  <a:schemeClr val="tx1"/>
                </a:solidFill>
              </a:rPr>
              <a:t>Zorzi</a:t>
            </a:r>
            <a:r>
              <a:rPr lang="en-GB" b="1" dirty="0">
                <a:solidFill>
                  <a:schemeClr val="tx1"/>
                </a:solidFill>
              </a:rPr>
              <a:t>, Internet of Things for Smart Cities, IEEE Internet of Things Journal (J-IOT) , 2014</a:t>
            </a:r>
          </a:p>
          <a:p>
            <a:pPr>
              <a:buClrTx/>
              <a:buFont typeface="+mj-lt"/>
              <a:buAutoNum type="arabicPeriod"/>
            </a:pPr>
            <a:r>
              <a:rPr lang="en-US" b="1" dirty="0">
                <a:solidFill>
                  <a:schemeClr val="tx1"/>
                </a:solidFill>
              </a:rPr>
              <a:t>Luigi </a:t>
            </a:r>
            <a:r>
              <a:rPr lang="en-US" b="1" dirty="0" err="1">
                <a:solidFill>
                  <a:schemeClr val="tx1"/>
                </a:solidFill>
              </a:rPr>
              <a:t>Atzori</a:t>
            </a:r>
            <a:r>
              <a:rPr lang="en-US" b="1" dirty="0">
                <a:solidFill>
                  <a:schemeClr val="tx1"/>
                </a:solidFill>
              </a:rPr>
              <a:t>, Antonio </a:t>
            </a:r>
            <a:r>
              <a:rPr lang="en-US" b="1" dirty="0" err="1">
                <a:solidFill>
                  <a:schemeClr val="tx1"/>
                </a:solidFill>
              </a:rPr>
              <a:t>Iera</a:t>
            </a:r>
            <a:r>
              <a:rPr lang="en-US" b="1" dirty="0">
                <a:solidFill>
                  <a:schemeClr val="tx1"/>
                </a:solidFill>
              </a:rPr>
              <a:t>, Giacomo </a:t>
            </a:r>
            <a:r>
              <a:rPr lang="en-US" b="1" dirty="0" err="1">
                <a:solidFill>
                  <a:schemeClr val="tx1"/>
                </a:solidFill>
              </a:rPr>
              <a:t>Morabito</a:t>
            </a:r>
            <a:r>
              <a:rPr lang="en-GB" b="1" dirty="0">
                <a:solidFill>
                  <a:schemeClr val="tx1"/>
                </a:solidFill>
              </a:rPr>
              <a:t>, The Internet of Things: A survey, </a:t>
            </a:r>
            <a:r>
              <a:rPr lang="en-GB" b="1" dirty="0" err="1">
                <a:solidFill>
                  <a:schemeClr val="tx1"/>
                </a:solidFill>
              </a:rPr>
              <a:t>Comput</a:t>
            </a:r>
            <a:r>
              <a:rPr lang="en-GB" b="1" dirty="0">
                <a:solidFill>
                  <a:schemeClr val="tx1"/>
                </a:solidFill>
              </a:rPr>
              <a:t>. </a:t>
            </a:r>
            <a:r>
              <a:rPr lang="en-GB" b="1" dirty="0" err="1">
                <a:solidFill>
                  <a:schemeClr val="tx1"/>
                </a:solidFill>
              </a:rPr>
              <a:t>Netw</a:t>
            </a:r>
            <a:r>
              <a:rPr lang="en-GB" b="1" dirty="0">
                <a:solidFill>
                  <a:schemeClr val="tx1"/>
                </a:solidFill>
              </a:rPr>
              <a:t>. (2010), doi:10.1016/ j.comnet.2010.05.010, Elsevier</a:t>
            </a:r>
            <a:endParaRPr lang="en-US" b="1" dirty="0">
              <a:solidFill>
                <a:schemeClr val="tx1"/>
              </a:solidFill>
            </a:endParaRPr>
          </a:p>
          <a:p>
            <a:pPr>
              <a:buClrTx/>
              <a:buFont typeface="+mj-lt"/>
              <a:buAutoNum type="arabicPeriod"/>
            </a:pPr>
            <a:r>
              <a:rPr lang="en-GB" b="1" dirty="0">
                <a:solidFill>
                  <a:schemeClr val="tx1"/>
                </a:solidFill>
              </a:rPr>
              <a:t>Public Utilities Board Singapore Smart Water (2016) 1: 4. doi:10.1186/s40713-016-0004-4, Springer</a:t>
            </a:r>
            <a:endParaRPr lang="en-US" b="1" dirty="0">
              <a:solidFill>
                <a:schemeClr val="tx1"/>
              </a:solidFill>
            </a:endParaRPr>
          </a:p>
          <a:p>
            <a:pPr>
              <a:buClrTx/>
              <a:buFont typeface="+mj-lt"/>
              <a:buAutoNum type="arabicPeriod"/>
            </a:pPr>
            <a:r>
              <a:rPr lang="en-GB" b="1" dirty="0">
                <a:solidFill>
                  <a:schemeClr val="tx1"/>
                </a:solidFill>
              </a:rPr>
              <a:t>Tara Salman, Raj Jain, Internet of Things Protocols and Standards, http://www.cse.wustl.edu/~jain/cse570-15/ftp/iot_prot/index.html</a:t>
            </a:r>
            <a:endParaRPr lang="en-US" b="1" dirty="0">
              <a:solidFill>
                <a:schemeClr val="tx1"/>
              </a:solidFill>
            </a:endParaRPr>
          </a:p>
          <a:p>
            <a:pPr>
              <a:buClrTx/>
              <a:buFont typeface="+mj-lt"/>
              <a:buAutoNum type="arabicPeriod"/>
            </a:pPr>
            <a:r>
              <a:rPr lang="en-GB" b="1" dirty="0">
                <a:solidFill>
                  <a:schemeClr val="tx1"/>
                </a:solidFill>
              </a:rPr>
              <a:t>Wang N., Wu W. (2012) The Architecture Analysis of Internet of Things. In: Li D., Chen Y. (</a:t>
            </a:r>
            <a:r>
              <a:rPr lang="en-GB" b="1" dirty="0" err="1">
                <a:solidFill>
                  <a:schemeClr val="tx1"/>
                </a:solidFill>
              </a:rPr>
              <a:t>eds</a:t>
            </a:r>
            <a:r>
              <a:rPr lang="en-GB" b="1" dirty="0">
                <a:solidFill>
                  <a:schemeClr val="tx1"/>
                </a:solidFill>
              </a:rPr>
              <a:t>) Computer and Computing Technologies in Agriculture V. CCTA 2011. IFIP Advances in Information and Communication Technology, </a:t>
            </a:r>
            <a:r>
              <a:rPr lang="en-GB" b="1" dirty="0" err="1">
                <a:solidFill>
                  <a:schemeClr val="tx1"/>
                </a:solidFill>
              </a:rPr>
              <a:t>vol</a:t>
            </a:r>
            <a:r>
              <a:rPr lang="en-GB" b="1" dirty="0">
                <a:solidFill>
                  <a:schemeClr val="tx1"/>
                </a:solidFill>
              </a:rPr>
              <a:t> 368. Springer, Berlin, Heidelberg</a:t>
            </a:r>
          </a:p>
          <a:p>
            <a:pPr lvl="0">
              <a:buClrTx/>
              <a:buFont typeface="+mj-lt"/>
              <a:buAutoNum type="arabicPeriod"/>
            </a:pPr>
            <a:endParaRPr lang="en-US" b="1" dirty="0">
              <a:solidFill>
                <a:schemeClr val="tx1"/>
              </a:solidFill>
            </a:endParaRPr>
          </a:p>
          <a:p>
            <a:endParaRPr lang="en-US" dirty="0"/>
          </a:p>
        </p:txBody>
      </p:sp>
      <p:sp>
        <p:nvSpPr>
          <p:cNvPr id="4" name="Rectangle 3">
            <a:extLst>
              <a:ext uri="{FF2B5EF4-FFF2-40B4-BE49-F238E27FC236}">
                <a16:creationId xmlns:a16="http://schemas.microsoft.com/office/drawing/2014/main" id="{2B28ADF3-A392-40A0-8754-7B0BC2E735F2}"/>
              </a:ext>
            </a:extLst>
          </p:cNvPr>
          <p:cNvSpPr/>
          <p:nvPr/>
        </p:nvSpPr>
        <p:spPr>
          <a:xfrm>
            <a:off x="3724425" y="293319"/>
            <a:ext cx="471315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REFERNENCES</a:t>
            </a:r>
          </a:p>
        </p:txBody>
      </p:sp>
    </p:spTree>
    <p:extLst>
      <p:ext uri="{BB962C8B-B14F-4D97-AF65-F5344CB8AC3E}">
        <p14:creationId xmlns:p14="http://schemas.microsoft.com/office/powerpoint/2010/main" val="78253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B2C77D-9F99-49EF-8DAE-9A1F125CE20F}"/>
              </a:ext>
            </a:extLst>
          </p:cNvPr>
          <p:cNvSpPr>
            <a:spLocks noGrp="1"/>
          </p:cNvSpPr>
          <p:nvPr>
            <p:ph idx="1"/>
          </p:nvPr>
        </p:nvSpPr>
        <p:spPr>
          <a:xfrm>
            <a:off x="925901" y="1510748"/>
            <a:ext cx="9674086" cy="5155095"/>
          </a:xfrm>
        </p:spPr>
        <p:txBody>
          <a:bodyPr>
            <a:noAutofit/>
          </a:bodyPr>
          <a:lstStyle/>
          <a:p>
            <a:pPr>
              <a:buClrTx/>
              <a:buFont typeface="+mj-lt"/>
              <a:buAutoNum type="arabicPeriod"/>
            </a:pPr>
            <a:r>
              <a:rPr lang="en-US" b="1" dirty="0">
                <a:solidFill>
                  <a:schemeClr val="tx1"/>
                </a:solidFill>
              </a:rPr>
              <a:t>An introduction to GPIO and physical computing on the Raspberry Pi https://www.raspberrypi.org/documentation/usage/gpio/ Last accessed on 19th July 2017. </a:t>
            </a:r>
          </a:p>
          <a:p>
            <a:pPr>
              <a:buClrTx/>
              <a:buFont typeface="+mj-lt"/>
              <a:buAutoNum type="arabicPeriod" startAt="2"/>
            </a:pPr>
            <a:r>
              <a:rPr lang="en-US" b="1" dirty="0">
                <a:solidFill>
                  <a:schemeClr val="tx1"/>
                </a:solidFill>
              </a:rPr>
              <a:t>Arduino water level controller using HC-SR04 https://www.youtube.com/watch?v=-tuTQ2e9_Qg&amp;t=131s Last accessed on 19th July 2017. </a:t>
            </a:r>
          </a:p>
          <a:p>
            <a:pPr>
              <a:buClrTx/>
              <a:buFont typeface="+mj-lt"/>
              <a:buAutoNum type="arabicPeriod" startAt="3"/>
            </a:pPr>
            <a:r>
              <a:rPr lang="en-US" b="1" dirty="0" err="1">
                <a:solidFill>
                  <a:schemeClr val="tx1"/>
                </a:solidFill>
              </a:rPr>
              <a:t>CLDC.http</a:t>
            </a:r>
            <a:r>
              <a:rPr lang="en-US" b="1" dirty="0">
                <a:solidFill>
                  <a:schemeClr val="tx1"/>
                </a:solidFill>
              </a:rPr>
              <a:t>://docs.oracle.com/</a:t>
            </a:r>
            <a:r>
              <a:rPr lang="en-US" b="1" dirty="0" err="1">
                <a:solidFill>
                  <a:schemeClr val="tx1"/>
                </a:solidFill>
              </a:rPr>
              <a:t>javame</a:t>
            </a:r>
            <a:r>
              <a:rPr lang="en-US" b="1" dirty="0">
                <a:solidFill>
                  <a:schemeClr val="tx1"/>
                </a:solidFill>
              </a:rPr>
              <a:t>/config/</a:t>
            </a:r>
            <a:r>
              <a:rPr lang="en-US" b="1" dirty="0" err="1">
                <a:solidFill>
                  <a:schemeClr val="tx1"/>
                </a:solidFill>
              </a:rPr>
              <a:t>cldc</a:t>
            </a:r>
            <a:r>
              <a:rPr lang="en-US" b="1" dirty="0">
                <a:solidFill>
                  <a:schemeClr val="tx1"/>
                </a:solidFill>
              </a:rPr>
              <a:t>/opt-</a:t>
            </a:r>
            <a:r>
              <a:rPr lang="en-US" b="1" dirty="0" err="1">
                <a:solidFill>
                  <a:schemeClr val="tx1"/>
                </a:solidFill>
              </a:rPr>
              <a:t>pkgs</a:t>
            </a:r>
            <a:r>
              <a:rPr lang="en-US" b="1" dirty="0">
                <a:solidFill>
                  <a:schemeClr val="tx1"/>
                </a:solidFill>
              </a:rPr>
              <a:t>/</a:t>
            </a:r>
            <a:r>
              <a:rPr lang="en-US" b="1" dirty="0" err="1">
                <a:solidFill>
                  <a:schemeClr val="tx1"/>
                </a:solidFill>
              </a:rPr>
              <a:t>api</a:t>
            </a:r>
            <a:r>
              <a:rPr lang="en-US" b="1" dirty="0">
                <a:solidFill>
                  <a:schemeClr val="tx1"/>
                </a:solidFill>
              </a:rPr>
              <a:t>/</a:t>
            </a:r>
            <a:r>
              <a:rPr lang="en-US" b="1" dirty="0" err="1">
                <a:solidFill>
                  <a:schemeClr val="tx1"/>
                </a:solidFill>
              </a:rPr>
              <a:t>cldc</a:t>
            </a:r>
            <a:r>
              <a:rPr lang="en-US" b="1" dirty="0">
                <a:solidFill>
                  <a:schemeClr val="tx1"/>
                </a:solidFill>
              </a:rPr>
              <a:t>/</a:t>
            </a:r>
            <a:r>
              <a:rPr lang="en-US" b="1" dirty="0" err="1">
                <a:solidFill>
                  <a:schemeClr val="tx1"/>
                </a:solidFill>
              </a:rPr>
              <a:t>api</a:t>
            </a:r>
            <a:r>
              <a:rPr lang="en-US" b="1" dirty="0">
                <a:solidFill>
                  <a:schemeClr val="tx1"/>
                </a:solidFill>
              </a:rPr>
              <a:t>/index.html Last accessed on 19th July 2017. </a:t>
            </a:r>
          </a:p>
          <a:p>
            <a:pPr marL="400050" indent="-400050">
              <a:buClrTx/>
              <a:buFont typeface="+mj-lt"/>
              <a:buAutoNum type="arabicPeriod" startAt="4"/>
            </a:pPr>
            <a:r>
              <a:rPr lang="en-US" b="1" dirty="0">
                <a:solidFill>
                  <a:schemeClr val="tx1"/>
                </a:solidFill>
              </a:rPr>
              <a:t>Developing Java ME Applications https://docs.oracle.com/cd/E50453_01/doc.80/e50452/dev_jme_apps.htm Last accessed on 19th July 2017.</a:t>
            </a:r>
          </a:p>
          <a:p>
            <a:pPr>
              <a:buClrTx/>
              <a:buFont typeface="+mj-lt"/>
              <a:buAutoNum type="arabicPeriod" startAt="5"/>
            </a:pPr>
            <a:r>
              <a:rPr lang="en-US" b="1" dirty="0">
                <a:solidFill>
                  <a:schemeClr val="tx1"/>
                </a:solidFill>
              </a:rPr>
              <a:t>How to build an HC-SR04 Distance Sensor Circuit http://www.learningaboutelectronics.com/Articles/HC-SR04-ultrasonic-distance-sensor-circuit.php Last accessed on 19th July 2017.  </a:t>
            </a:r>
          </a:p>
          <a:p>
            <a:pPr>
              <a:buClrTx/>
              <a:buFont typeface="+mj-lt"/>
              <a:buAutoNum type="arabicPeriod" startAt="6"/>
            </a:pPr>
            <a:r>
              <a:rPr lang="en-US" b="1" dirty="0">
                <a:solidFill>
                  <a:schemeClr val="tx1"/>
                </a:solidFill>
              </a:rPr>
              <a:t>Interface GPIO Pin http://docs.oracle.com/javame/config/cldc/opt-pkgs/api/daapi-3.4/com/oracle/deviceaccess/gpio/GPIOPin.html Last accessed on 19th July 2017. </a:t>
            </a:r>
          </a:p>
          <a:p>
            <a:endParaRPr lang="en-US" dirty="0"/>
          </a:p>
          <a:p>
            <a:endParaRPr lang="en-US" dirty="0"/>
          </a:p>
        </p:txBody>
      </p:sp>
      <p:sp>
        <p:nvSpPr>
          <p:cNvPr id="4" name="Rectangle 3">
            <a:extLst>
              <a:ext uri="{FF2B5EF4-FFF2-40B4-BE49-F238E27FC236}">
                <a16:creationId xmlns:a16="http://schemas.microsoft.com/office/drawing/2014/main" id="{7C30EB45-BAFE-42D5-B3D7-6614AD83F043}"/>
              </a:ext>
            </a:extLst>
          </p:cNvPr>
          <p:cNvSpPr/>
          <p:nvPr/>
        </p:nvSpPr>
        <p:spPr>
          <a:xfrm>
            <a:off x="3406371" y="306572"/>
            <a:ext cx="471314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REFERNENCES</a:t>
            </a:r>
          </a:p>
        </p:txBody>
      </p:sp>
    </p:spTree>
    <p:extLst>
      <p:ext uri="{BB962C8B-B14F-4D97-AF65-F5344CB8AC3E}">
        <p14:creationId xmlns:p14="http://schemas.microsoft.com/office/powerpoint/2010/main" val="74535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29F733-7441-4AD4-81E1-FC2C8E9332B7}"/>
              </a:ext>
            </a:extLst>
          </p:cNvPr>
          <p:cNvSpPr>
            <a:spLocks noGrp="1"/>
          </p:cNvSpPr>
          <p:nvPr>
            <p:ph idx="1"/>
          </p:nvPr>
        </p:nvSpPr>
        <p:spPr>
          <a:xfrm>
            <a:off x="1264522" y="1309415"/>
            <a:ext cx="9354562" cy="4943061"/>
          </a:xfrm>
        </p:spPr>
        <p:txBody>
          <a:bodyPr>
            <a:normAutofit fontScale="85000" lnSpcReduction="10000"/>
          </a:bodyPr>
          <a:lstStyle/>
          <a:p>
            <a:endParaRPr lang="en-US" sz="2400" b="1" dirty="0">
              <a:solidFill>
                <a:schemeClr val="tx1"/>
              </a:solidFill>
            </a:endParaRPr>
          </a:p>
          <a:p>
            <a:pPr>
              <a:buClrTx/>
              <a:buFont typeface="+mj-lt"/>
              <a:buAutoNum type="arabicPeriod" startAt="7"/>
            </a:pPr>
            <a:r>
              <a:rPr lang="en-US" sz="2400" b="1" dirty="0">
                <a:solidFill>
                  <a:schemeClr val="tx1"/>
                </a:solidFill>
              </a:rPr>
              <a:t> Package </a:t>
            </a:r>
            <a:r>
              <a:rPr lang="en-US" sz="2400" b="1" dirty="0" err="1">
                <a:solidFill>
                  <a:schemeClr val="tx1"/>
                </a:solidFill>
              </a:rPr>
              <a:t>java.util.logging</a:t>
            </a:r>
            <a:r>
              <a:rPr lang="en-US" sz="2400" b="1" dirty="0">
                <a:solidFill>
                  <a:schemeClr val="tx1"/>
                </a:solidFill>
              </a:rPr>
              <a:t> description https://docs.oracle.com/javase/7/docs/api/java/util/logging/package-summary.html#package_description Last accessed on 19th July 2017.  </a:t>
            </a:r>
          </a:p>
          <a:p>
            <a:pPr>
              <a:buClrTx/>
              <a:buFont typeface="+mj-lt"/>
              <a:buAutoNum type="arabicPeriod" startAt="8"/>
            </a:pPr>
            <a:r>
              <a:rPr lang="en-US" sz="2400" b="1" dirty="0">
                <a:solidFill>
                  <a:schemeClr val="tx1"/>
                </a:solidFill>
              </a:rPr>
              <a:t>Simple Water Level Controller https://www.youtube.com/watch?v=RTmbWMSiwiQ&amp;t=78s Last accessed on 19th July 2017.</a:t>
            </a:r>
          </a:p>
          <a:p>
            <a:pPr>
              <a:buClrTx/>
              <a:buFont typeface="+mj-lt"/>
              <a:buAutoNum type="arabicPeriod" startAt="9"/>
            </a:pPr>
            <a:r>
              <a:rPr lang="en-US" sz="2400" b="1" dirty="0">
                <a:solidFill>
                  <a:schemeClr val="tx1"/>
                </a:solidFill>
              </a:rPr>
              <a:t>The </a:t>
            </a:r>
            <a:r>
              <a:rPr lang="en-US" sz="2400" b="1" dirty="0" err="1">
                <a:solidFill>
                  <a:schemeClr val="tx1"/>
                </a:solidFill>
              </a:rPr>
              <a:t>MagPi</a:t>
            </a:r>
            <a:r>
              <a:rPr lang="en-US" sz="2400" b="1" dirty="0">
                <a:solidFill>
                  <a:schemeClr val="tx1"/>
                </a:solidFill>
              </a:rPr>
              <a:t> – A Magazine for Raspberry Pi Users ISSUE 27 – OCT 2014 Pages 15,18– 21 (https://www.raspberrypi.org/magpi-issues/MagPi27.pdf) Last accessed on 19th July 2017. </a:t>
            </a:r>
          </a:p>
          <a:p>
            <a:pPr>
              <a:buClrTx/>
              <a:buFont typeface="+mj-lt"/>
              <a:buAutoNum type="arabicPeriod" startAt="10"/>
            </a:pPr>
            <a:r>
              <a:rPr lang="en-US" sz="2400" b="1" dirty="0">
                <a:solidFill>
                  <a:schemeClr val="tx1"/>
                </a:solidFill>
              </a:rPr>
              <a:t>Water Pump Control using Raspberry Pi https://www.youtube.com/watch?v=lRI4Z-Pe7Qc Last accessed on 19th July 2017. </a:t>
            </a:r>
          </a:p>
          <a:p>
            <a:pPr>
              <a:buClrTx/>
              <a:buFont typeface="+mj-lt"/>
              <a:buAutoNum type="arabicPeriod" startAt="11"/>
            </a:pPr>
            <a:r>
              <a:rPr lang="en-US" sz="2400" b="1" dirty="0">
                <a:solidFill>
                  <a:schemeClr val="tx1"/>
                </a:solidFill>
              </a:rPr>
              <a:t>www.youtube.com/watch?v=nKA2TE3_sS4 Last accessed on 19th July 2017. </a:t>
            </a:r>
          </a:p>
          <a:p>
            <a:endParaRPr lang="en-US" dirty="0"/>
          </a:p>
        </p:txBody>
      </p:sp>
      <p:sp>
        <p:nvSpPr>
          <p:cNvPr id="4" name="Rectangle 3">
            <a:extLst>
              <a:ext uri="{FF2B5EF4-FFF2-40B4-BE49-F238E27FC236}">
                <a16:creationId xmlns:a16="http://schemas.microsoft.com/office/drawing/2014/main" id="{8C9B4563-ECFA-43C1-8C4B-986D22A1174E}"/>
              </a:ext>
            </a:extLst>
          </p:cNvPr>
          <p:cNvSpPr/>
          <p:nvPr/>
        </p:nvSpPr>
        <p:spPr>
          <a:xfrm>
            <a:off x="3487638" y="386085"/>
            <a:ext cx="471314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REFERNENCES</a:t>
            </a:r>
          </a:p>
        </p:txBody>
      </p:sp>
    </p:spTree>
    <p:extLst>
      <p:ext uri="{BB962C8B-B14F-4D97-AF65-F5344CB8AC3E}">
        <p14:creationId xmlns:p14="http://schemas.microsoft.com/office/powerpoint/2010/main" val="193055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3361D-59C5-4FF2-8CB9-97A922037BF1}"/>
              </a:ext>
            </a:extLst>
          </p:cNvPr>
          <p:cNvSpPr>
            <a:spLocks noGrp="1"/>
          </p:cNvSpPr>
          <p:nvPr>
            <p:ph idx="1"/>
          </p:nvPr>
        </p:nvSpPr>
        <p:spPr>
          <a:xfrm>
            <a:off x="519706" y="1694329"/>
            <a:ext cx="10228231" cy="4410636"/>
          </a:xfrm>
        </p:spPr>
        <p:txBody>
          <a:bodyPr>
            <a:noAutofit/>
          </a:bodyPr>
          <a:lstStyle/>
          <a:p>
            <a:pPr marL="514350" indent="-514350">
              <a:buClrTx/>
              <a:buFont typeface="+mj-lt"/>
              <a:buAutoNum type="arabicPeriod"/>
            </a:pPr>
            <a:r>
              <a:rPr lang="en-US" sz="2700" b="1" dirty="0">
                <a:solidFill>
                  <a:schemeClr val="tx1"/>
                </a:solidFill>
              </a:rPr>
              <a:t>The Internet of Things has been employed to address the problem defined in the previous slide.</a:t>
            </a:r>
          </a:p>
          <a:p>
            <a:pPr marL="514350" indent="-514350">
              <a:buClrTx/>
              <a:buFont typeface="+mj-lt"/>
              <a:buAutoNum type="arabicPeriod"/>
            </a:pPr>
            <a:r>
              <a:rPr lang="en-US" sz="2700" b="1" dirty="0">
                <a:solidFill>
                  <a:schemeClr val="tx1"/>
                </a:solidFill>
              </a:rPr>
              <a:t>This is achieved through real time monitoring of overhead tanks. Based on the water level, a motor is designed to go ON/OFF automatically before possibility of overflow. </a:t>
            </a:r>
          </a:p>
          <a:p>
            <a:pPr marL="514350" indent="-514350">
              <a:buClrTx/>
              <a:buFont typeface="+mj-lt"/>
              <a:buAutoNum type="arabicPeriod"/>
            </a:pPr>
            <a:r>
              <a:rPr lang="en-US" sz="2700" b="1" dirty="0">
                <a:solidFill>
                  <a:schemeClr val="tx1"/>
                </a:solidFill>
              </a:rPr>
              <a:t>The tank must also never run dry, provided there is constant water supply.</a:t>
            </a:r>
          </a:p>
          <a:p>
            <a:pPr marL="514350" indent="-514350">
              <a:buClrTx/>
              <a:buFont typeface="+mj-lt"/>
              <a:buAutoNum type="arabicPeriod"/>
            </a:pPr>
            <a:r>
              <a:rPr lang="en-US" sz="2700" b="1" dirty="0">
                <a:solidFill>
                  <a:schemeClr val="tx1"/>
                </a:solidFill>
              </a:rPr>
              <a:t>This main aim of this project  is to achieve judicious resource management. </a:t>
            </a:r>
          </a:p>
          <a:p>
            <a:pPr marL="514350" indent="-514350">
              <a:buClrTx/>
              <a:buFont typeface="+mj-lt"/>
              <a:buAutoNum type="arabicPeriod"/>
            </a:pPr>
            <a:endParaRPr lang="en-US" sz="2700" b="1" dirty="0"/>
          </a:p>
        </p:txBody>
      </p:sp>
      <p:sp>
        <p:nvSpPr>
          <p:cNvPr id="4" name="Rectangle 3">
            <a:extLst>
              <a:ext uri="{FF2B5EF4-FFF2-40B4-BE49-F238E27FC236}">
                <a16:creationId xmlns:a16="http://schemas.microsoft.com/office/drawing/2014/main" id="{D2907F6F-27D7-4606-B308-19743A4CBFFC}"/>
              </a:ext>
            </a:extLst>
          </p:cNvPr>
          <p:cNvSpPr/>
          <p:nvPr/>
        </p:nvSpPr>
        <p:spPr>
          <a:xfrm>
            <a:off x="3103907" y="359580"/>
            <a:ext cx="5742148" cy="1446550"/>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TECHNICAL PROBLEM</a:t>
            </a:r>
          </a:p>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STATEMENT</a:t>
            </a:r>
          </a:p>
        </p:txBody>
      </p:sp>
    </p:spTree>
    <p:extLst>
      <p:ext uri="{BB962C8B-B14F-4D97-AF65-F5344CB8AC3E}">
        <p14:creationId xmlns:p14="http://schemas.microsoft.com/office/powerpoint/2010/main" val="2640910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10156-6064-421D-9A71-A7BD931BE022}"/>
              </a:ext>
            </a:extLst>
          </p:cNvPr>
          <p:cNvSpPr>
            <a:spLocks noGrp="1"/>
          </p:cNvSpPr>
          <p:nvPr>
            <p:ph idx="1"/>
          </p:nvPr>
        </p:nvSpPr>
        <p:spPr>
          <a:xfrm>
            <a:off x="1676645" y="1696762"/>
            <a:ext cx="8596668" cy="3880773"/>
          </a:xfrm>
        </p:spPr>
        <p:txBody>
          <a:bodyPr>
            <a:normAutofit fontScale="92500" lnSpcReduction="10000"/>
          </a:bodyPr>
          <a:lstStyle/>
          <a:p>
            <a:pPr marL="0" indent="0">
              <a:buNone/>
            </a:pPr>
            <a:r>
              <a:rPr lang="en-US" sz="3000" b="1" dirty="0">
                <a:solidFill>
                  <a:schemeClr val="tx1"/>
                </a:solidFill>
              </a:rPr>
              <a:t>A literature survey conducted on Smart Cities has been presented as a paper entitled “A Survey on Implementation of Internet of Things to Develop Smart Cities” in ICAFM 2017, which is slated for publication. The full-length paper, a copy of the abstract as published in the conference proceedings book and the certificate of participation have been attached as proof in the appendix of the documentation.</a:t>
            </a:r>
          </a:p>
          <a:p>
            <a:pPr marL="0" indent="0">
              <a:buNone/>
            </a:pPr>
            <a:endParaRPr lang="en-US" sz="2000" b="1" dirty="0">
              <a:solidFill>
                <a:schemeClr val="tx1"/>
              </a:solidFill>
            </a:endParaRPr>
          </a:p>
          <a:p>
            <a:pPr marL="0" indent="0">
              <a:buNone/>
            </a:pPr>
            <a:endParaRPr lang="en-US" dirty="0">
              <a:solidFill>
                <a:schemeClr val="tx1"/>
              </a:solidFill>
            </a:endParaRPr>
          </a:p>
        </p:txBody>
      </p:sp>
      <p:sp>
        <p:nvSpPr>
          <p:cNvPr id="4" name="Rectangle 3">
            <a:extLst>
              <a:ext uri="{FF2B5EF4-FFF2-40B4-BE49-F238E27FC236}">
                <a16:creationId xmlns:a16="http://schemas.microsoft.com/office/drawing/2014/main" id="{AFCFA8BA-0728-404C-A1A6-CB5C2EE433E0}"/>
              </a:ext>
            </a:extLst>
          </p:cNvPr>
          <p:cNvSpPr/>
          <p:nvPr/>
        </p:nvSpPr>
        <p:spPr>
          <a:xfrm>
            <a:off x="2604441" y="425841"/>
            <a:ext cx="674107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LITERATURE REVIEW</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200396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EC37DF-7C1B-42D1-BEB0-01D1039600ED}"/>
              </a:ext>
            </a:extLst>
          </p:cNvPr>
          <p:cNvSpPr>
            <a:spLocks noGrp="1"/>
          </p:cNvSpPr>
          <p:nvPr>
            <p:ph idx="1"/>
          </p:nvPr>
        </p:nvSpPr>
        <p:spPr>
          <a:xfrm>
            <a:off x="225287" y="1391963"/>
            <a:ext cx="11290852" cy="5088350"/>
          </a:xfrm>
        </p:spPr>
        <p:txBody>
          <a:bodyPr>
            <a:normAutofit lnSpcReduction="10000"/>
          </a:bodyPr>
          <a:lstStyle/>
          <a:p>
            <a:pPr>
              <a:buClrTx/>
              <a:buFont typeface="+mj-lt"/>
              <a:buAutoNum type="arabicPeriod"/>
            </a:pPr>
            <a:r>
              <a:rPr lang="en-GB" sz="2200" b="1" dirty="0">
                <a:solidFill>
                  <a:schemeClr val="tx1"/>
                </a:solidFill>
              </a:rPr>
              <a:t>The paper published by PUB, Singapore entitled “Public Utilities Board Singapore Smart Water (2016) 1: 4. doi:10.1186/s40713-016-0004-4”, Springer, provided an insight into the current scenario of real time-water supply monitoring through IoT in a smart city.</a:t>
            </a:r>
          </a:p>
          <a:p>
            <a:pPr>
              <a:buClrTx/>
              <a:buFont typeface="+mj-lt"/>
              <a:buAutoNum type="arabicPeriod"/>
            </a:pPr>
            <a:r>
              <a:rPr lang="en-US" sz="2200" b="1" dirty="0">
                <a:solidFill>
                  <a:schemeClr val="tx1"/>
                </a:solidFill>
              </a:rPr>
              <a:t>The Public Utilities Board of Singapore provides clean water 24 hours a day, 7 days a week through the implementation of an IoT based Smart Water Grid.</a:t>
            </a:r>
          </a:p>
          <a:p>
            <a:pPr>
              <a:buClrTx/>
              <a:buFont typeface="+mj-lt"/>
              <a:buAutoNum type="arabicPeriod"/>
            </a:pPr>
            <a:r>
              <a:rPr lang="en-US" sz="2200" b="1" dirty="0">
                <a:solidFill>
                  <a:schemeClr val="tx1"/>
                </a:solidFill>
              </a:rPr>
              <a:t>As defined by PUB , “A Smart Water Grid system integrates Information and Communications Technologies (ICT) into the management of the water distribution system. Sensors, meters, digital controls and analytic tools are used to automate, monitor and control the transmission and distribution of water, ensuring that water is efficiently delivered only when and where it is needed and with good quality.”</a:t>
            </a:r>
          </a:p>
          <a:p>
            <a:pPr>
              <a:buClrTx/>
              <a:buFont typeface="+mj-lt"/>
              <a:buAutoNum type="arabicPeriod"/>
            </a:pPr>
            <a:r>
              <a:rPr lang="en-US" sz="2200" b="1" dirty="0">
                <a:solidFill>
                  <a:schemeClr val="tx1"/>
                </a:solidFill>
              </a:rPr>
              <a:t>Monitoring pipeline conditions, pressure, quality and assessing water consumption information are done in real time, increasing the efficiency of preventive maintenance, planning and water conservation.</a:t>
            </a:r>
          </a:p>
          <a:p>
            <a:pPr>
              <a:buClrTx/>
              <a:buFont typeface="+mj-lt"/>
              <a:buAutoNum type="arabicPeriod"/>
            </a:pPr>
            <a:endParaRPr lang="en-US" b="1" dirty="0">
              <a:solidFill>
                <a:schemeClr val="tx1"/>
              </a:solidFill>
            </a:endParaRPr>
          </a:p>
          <a:p>
            <a:pPr>
              <a:buClrTx/>
              <a:buFont typeface="+mj-lt"/>
              <a:buAutoNum type="arabicPeriod"/>
            </a:pPr>
            <a:endParaRPr lang="en-US" dirty="0"/>
          </a:p>
        </p:txBody>
      </p:sp>
      <p:sp>
        <p:nvSpPr>
          <p:cNvPr id="5" name="Rectangle 4">
            <a:extLst>
              <a:ext uri="{FF2B5EF4-FFF2-40B4-BE49-F238E27FC236}">
                <a16:creationId xmlns:a16="http://schemas.microsoft.com/office/drawing/2014/main" id="{FB236FA1-A7F3-4D1D-9D33-B00F6983270C}"/>
              </a:ext>
            </a:extLst>
          </p:cNvPr>
          <p:cNvSpPr/>
          <p:nvPr/>
        </p:nvSpPr>
        <p:spPr>
          <a:xfrm>
            <a:off x="2392406" y="306572"/>
            <a:ext cx="674107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LITERATURE REVIEW</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3152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9BF1-E090-49BD-BE14-B0B4B6180A35}"/>
              </a:ext>
            </a:extLst>
          </p:cNvPr>
          <p:cNvSpPr>
            <a:spLocks noGrp="1"/>
          </p:cNvSpPr>
          <p:nvPr>
            <p:ph idx="1"/>
          </p:nvPr>
        </p:nvSpPr>
        <p:spPr>
          <a:xfrm>
            <a:off x="1007165" y="1616765"/>
            <a:ext cx="9329531" cy="4770783"/>
          </a:xfrm>
        </p:spPr>
        <p:txBody>
          <a:bodyPr>
            <a:normAutofit/>
          </a:bodyPr>
          <a:lstStyle/>
          <a:p>
            <a:pPr>
              <a:buClrTx/>
              <a:buFont typeface="+mj-lt"/>
              <a:buAutoNum type="arabicPeriod" startAt="5"/>
            </a:pPr>
            <a:r>
              <a:rPr lang="en-US" sz="2200" b="1" dirty="0">
                <a:solidFill>
                  <a:schemeClr val="tx1"/>
                </a:solidFill>
              </a:rPr>
              <a:t>The survey threw light on the sensors used by PUB for maintenance of the Smart Water Grid. Three broad classification of sensors were identified:</a:t>
            </a:r>
          </a:p>
          <a:p>
            <a:pPr marL="0" indent="0">
              <a:buClrTx/>
              <a:buNone/>
            </a:pPr>
            <a:r>
              <a:rPr lang="en-US" sz="2200" b="1" dirty="0">
                <a:solidFill>
                  <a:schemeClr val="tx1"/>
                </a:solidFill>
              </a:rPr>
              <a:t>	</a:t>
            </a:r>
            <a:r>
              <a:rPr lang="en-US" sz="2200" b="1" dirty="0" err="1">
                <a:solidFill>
                  <a:schemeClr val="tx1"/>
                </a:solidFill>
              </a:rPr>
              <a:t>i</a:t>
            </a:r>
            <a:r>
              <a:rPr lang="en-US" sz="2200" b="1" dirty="0">
                <a:solidFill>
                  <a:schemeClr val="tx1"/>
                </a:solidFill>
              </a:rPr>
              <a:t>)Acoustic sensors based on accelerometers </a:t>
            </a:r>
          </a:p>
          <a:p>
            <a:pPr marL="0" indent="0">
              <a:buClrTx/>
              <a:buNone/>
            </a:pPr>
            <a:r>
              <a:rPr lang="en-US" sz="2200" b="1" dirty="0">
                <a:solidFill>
                  <a:schemeClr val="tx1"/>
                </a:solidFill>
              </a:rPr>
              <a:t>	ii)Acoustic sensors based on hydrophone sensors</a:t>
            </a:r>
          </a:p>
          <a:p>
            <a:pPr marL="0" indent="0">
              <a:buClrTx/>
              <a:buNone/>
            </a:pPr>
            <a:r>
              <a:rPr lang="en-US" sz="2200" b="1" dirty="0">
                <a:solidFill>
                  <a:schemeClr val="tx1"/>
                </a:solidFill>
              </a:rPr>
              <a:t>	iii)High rate pressure sensors</a:t>
            </a:r>
          </a:p>
          <a:p>
            <a:pPr>
              <a:buClrTx/>
              <a:buFont typeface="+mj-lt"/>
              <a:buAutoNum type="arabicPeriod" startAt="6"/>
            </a:pPr>
            <a:r>
              <a:rPr lang="en-US" sz="2200" b="1" dirty="0">
                <a:solidFill>
                  <a:schemeClr val="tx1"/>
                </a:solidFill>
              </a:rPr>
              <a:t>The acoustic sensors are used to capture sound waves in water to detect leaks in pipes.</a:t>
            </a:r>
          </a:p>
          <a:p>
            <a:pPr>
              <a:buClrTx/>
              <a:buFont typeface="+mj-lt"/>
              <a:buAutoNum type="arabicPeriod" startAt="6"/>
            </a:pPr>
            <a:r>
              <a:rPr lang="en-US" sz="2200" b="1" dirty="0">
                <a:solidFill>
                  <a:schemeClr val="tx1"/>
                </a:solidFill>
              </a:rPr>
              <a:t>This inspired the idea of using an ultrasonic sensor which uses ultrasonic sound waves to detect the distances of objects, in the case of this project, the level of water.</a:t>
            </a:r>
          </a:p>
          <a:p>
            <a:pPr lvl="1">
              <a:buClrTx/>
              <a:buFont typeface="+mj-lt"/>
              <a:buAutoNum type="arabicPeriod" startAt="5"/>
            </a:pPr>
            <a:endParaRPr lang="en-US" dirty="0"/>
          </a:p>
        </p:txBody>
      </p:sp>
      <p:sp>
        <p:nvSpPr>
          <p:cNvPr id="4" name="Rectangle 3">
            <a:extLst>
              <a:ext uri="{FF2B5EF4-FFF2-40B4-BE49-F238E27FC236}">
                <a16:creationId xmlns:a16="http://schemas.microsoft.com/office/drawing/2014/main" id="{3270B5CC-3F72-406F-9907-3EEF1BC2CF28}"/>
              </a:ext>
            </a:extLst>
          </p:cNvPr>
          <p:cNvSpPr/>
          <p:nvPr/>
        </p:nvSpPr>
        <p:spPr>
          <a:xfrm>
            <a:off x="2352650" y="333077"/>
            <a:ext cx="674107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LITERATURE REVIEW</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1133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6B33C9-AEE6-44BD-878F-96883586F8D4}"/>
              </a:ext>
            </a:extLst>
          </p:cNvPr>
          <p:cNvSpPr/>
          <p:nvPr/>
        </p:nvSpPr>
        <p:spPr>
          <a:xfrm>
            <a:off x="2634092" y="396740"/>
            <a:ext cx="512191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REQUIREMENTS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9" name="Straight Arrow Connector 8">
            <a:extLst>
              <a:ext uri="{FF2B5EF4-FFF2-40B4-BE49-F238E27FC236}">
                <a16:creationId xmlns:a16="http://schemas.microsoft.com/office/drawing/2014/main" id="{4C5EA874-2886-40D9-819F-EC1E2E4F34E4}"/>
              </a:ext>
            </a:extLst>
          </p:cNvPr>
          <p:cNvCxnSpPr>
            <a:cxnSpLocks/>
          </p:cNvCxnSpPr>
          <p:nvPr/>
        </p:nvCxnSpPr>
        <p:spPr>
          <a:xfrm flipH="1">
            <a:off x="3402812" y="1169893"/>
            <a:ext cx="927142" cy="15468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D5957A1-A2F9-446B-93D8-E2A043F4D855}"/>
              </a:ext>
            </a:extLst>
          </p:cNvPr>
          <p:cNvCxnSpPr>
            <a:cxnSpLocks/>
          </p:cNvCxnSpPr>
          <p:nvPr/>
        </p:nvCxnSpPr>
        <p:spPr>
          <a:xfrm>
            <a:off x="6158753" y="1169893"/>
            <a:ext cx="529621" cy="15468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C2DA78-4871-4D0F-906A-3387AB10FDED}"/>
              </a:ext>
            </a:extLst>
          </p:cNvPr>
          <p:cNvSpPr txBox="1"/>
          <p:nvPr/>
        </p:nvSpPr>
        <p:spPr>
          <a:xfrm>
            <a:off x="1760031" y="2595282"/>
            <a:ext cx="3285562" cy="2523768"/>
          </a:xfrm>
          <a:prstGeom prst="rect">
            <a:avLst/>
          </a:prstGeom>
          <a:noFill/>
        </p:spPr>
        <p:txBody>
          <a:bodyPr wrap="square" rtlCol="0">
            <a:spAutoFit/>
          </a:bodyPr>
          <a:lstStyle/>
          <a:p>
            <a:r>
              <a:rPr lang="en-US" sz="3000" b="1" u="sng" dirty="0">
                <a:effectLst>
                  <a:outerShdw blurRad="38100" dist="38100" dir="2700000" algn="tl">
                    <a:srgbClr val="000000">
                      <a:alpha val="43137"/>
                    </a:srgbClr>
                  </a:outerShdw>
                </a:effectLst>
              </a:rPr>
              <a:t>HARDWARE</a:t>
            </a:r>
          </a:p>
          <a:p>
            <a:endParaRPr lang="en-US" sz="2200" dirty="0"/>
          </a:p>
          <a:p>
            <a:pPr marL="285750" indent="-285750">
              <a:buFont typeface="Arial" panose="020B0604020202020204" pitchFamily="34" charset="0"/>
              <a:buChar char="•"/>
            </a:pPr>
            <a:r>
              <a:rPr lang="en-US" sz="2200" dirty="0"/>
              <a:t>RASPBERRY PI MICROCOMPUTER</a:t>
            </a:r>
          </a:p>
          <a:p>
            <a:pPr marL="285750" indent="-285750">
              <a:buFont typeface="Arial" panose="020B0604020202020204" pitchFamily="34" charset="0"/>
              <a:buChar char="•"/>
            </a:pPr>
            <a:r>
              <a:rPr lang="en-US" sz="2200" dirty="0"/>
              <a:t>HC-SR04 ULTRASONIC SENSOR</a:t>
            </a:r>
          </a:p>
          <a:p>
            <a:pPr marL="285750" indent="-285750">
              <a:buFont typeface="Arial" panose="020B0604020202020204" pitchFamily="34" charset="0"/>
              <a:buChar char="•"/>
            </a:pPr>
            <a:endParaRPr lang="en-US" dirty="0"/>
          </a:p>
        </p:txBody>
      </p:sp>
      <p:sp>
        <p:nvSpPr>
          <p:cNvPr id="23" name="TextBox 22">
            <a:extLst>
              <a:ext uri="{FF2B5EF4-FFF2-40B4-BE49-F238E27FC236}">
                <a16:creationId xmlns:a16="http://schemas.microsoft.com/office/drawing/2014/main" id="{5170058E-D6FC-4430-A0E8-7C8C1715F7D3}"/>
              </a:ext>
            </a:extLst>
          </p:cNvPr>
          <p:cNvSpPr txBox="1"/>
          <p:nvPr/>
        </p:nvSpPr>
        <p:spPr>
          <a:xfrm>
            <a:off x="5588327" y="2595282"/>
            <a:ext cx="5150221" cy="4616648"/>
          </a:xfrm>
          <a:prstGeom prst="rect">
            <a:avLst/>
          </a:prstGeom>
          <a:noFill/>
        </p:spPr>
        <p:txBody>
          <a:bodyPr wrap="square" rtlCol="0">
            <a:spAutoFit/>
          </a:bodyPr>
          <a:lstStyle/>
          <a:p>
            <a:r>
              <a:rPr lang="en-US" sz="3000" b="1" u="sng" dirty="0">
                <a:effectLst>
                  <a:outerShdw blurRad="38100" dist="38100" dir="2700000" algn="tl">
                    <a:srgbClr val="000000">
                      <a:alpha val="43137"/>
                    </a:srgbClr>
                  </a:outerShdw>
                </a:effectLst>
              </a:rPr>
              <a:t>SOFTWARE</a:t>
            </a:r>
          </a:p>
          <a:p>
            <a:endParaRPr lang="en-US" sz="2200" dirty="0"/>
          </a:p>
          <a:p>
            <a:pPr marL="285750" indent="-285750">
              <a:buFont typeface="Arial" panose="020B0604020202020204" pitchFamily="34" charset="0"/>
              <a:buChar char="•"/>
            </a:pPr>
            <a:r>
              <a:rPr lang="en-US" sz="2200" dirty="0"/>
              <a:t>RASPBIAN JESSIE WITH PIXEL OPERATING SYSTEM(LINUX-BASED)</a:t>
            </a:r>
          </a:p>
          <a:p>
            <a:pPr marL="857250" lvl="1" indent="-400050">
              <a:buFont typeface="+mj-lt"/>
              <a:buAutoNum type="romanLcPeriod"/>
            </a:pPr>
            <a:r>
              <a:rPr lang="en-US" sz="2200" dirty="0"/>
              <a:t>Win32Disk Imager</a:t>
            </a:r>
          </a:p>
          <a:p>
            <a:pPr marL="857250" lvl="1" indent="-400050">
              <a:buFont typeface="+mj-lt"/>
              <a:buAutoNum type="romanLcPeriod"/>
            </a:pPr>
            <a:r>
              <a:rPr lang="en-US" sz="2200" dirty="0"/>
              <a:t>7-zip file manager for Windows (WinRAR incompatible)</a:t>
            </a:r>
          </a:p>
          <a:p>
            <a:pPr marL="342900" indent="-342900">
              <a:buFont typeface="Arial" panose="020B0604020202020204" pitchFamily="34" charset="0"/>
              <a:buChar char="•"/>
            </a:pPr>
            <a:r>
              <a:rPr lang="en-US" sz="2200" dirty="0"/>
              <a:t>NetBeans IDE 8.1</a:t>
            </a:r>
          </a:p>
          <a:p>
            <a:pPr marL="285750" indent="-285750">
              <a:buFont typeface="Arial" panose="020B0604020202020204" pitchFamily="34" charset="0"/>
              <a:buChar char="•"/>
            </a:pPr>
            <a:r>
              <a:rPr lang="en-US" sz="2200" dirty="0"/>
              <a:t>JAVA ME 8.3</a:t>
            </a:r>
          </a:p>
          <a:p>
            <a:pPr marL="857250" lvl="1" indent="-400050">
              <a:buFont typeface="+mj-lt"/>
              <a:buAutoNum type="romanLcPeriod"/>
            </a:pPr>
            <a:r>
              <a:rPr lang="en-US" sz="2200" dirty="0" err="1"/>
              <a:t>PuTTY</a:t>
            </a:r>
            <a:endParaRPr lang="en-US" sz="2200" dirty="0"/>
          </a:p>
          <a:p>
            <a:pPr marL="857250" lvl="1" indent="-400050">
              <a:buFont typeface="+mj-lt"/>
              <a:buAutoNum type="romanLcPeriod"/>
            </a:pPr>
            <a:r>
              <a:rPr lang="en-US" sz="2200" dirty="0"/>
              <a:t>PSFTP</a:t>
            </a:r>
          </a:p>
          <a:p>
            <a:endParaRPr lang="en-US" sz="2200" dirty="0"/>
          </a:p>
          <a:p>
            <a:pPr marL="857250" lvl="1" indent="-400050">
              <a:buFont typeface="+mj-lt"/>
              <a:buAutoNum type="romanLcPeriod"/>
            </a:pPr>
            <a:endParaRPr lang="en-US" sz="2200" dirty="0"/>
          </a:p>
        </p:txBody>
      </p:sp>
    </p:spTree>
    <p:extLst>
      <p:ext uri="{BB962C8B-B14F-4D97-AF65-F5344CB8AC3E}">
        <p14:creationId xmlns:p14="http://schemas.microsoft.com/office/powerpoint/2010/main" val="4216326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hivani Mangal\AppData\Local\Microsoft\Windows\INetCache\Content.Word\1498059166402.jpg">
            <a:extLst>
              <a:ext uri="{FF2B5EF4-FFF2-40B4-BE49-F238E27FC236}">
                <a16:creationId xmlns:a16="http://schemas.microsoft.com/office/drawing/2014/main" id="{CD62E013-CA83-4815-9DCD-16638F2849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077" y="2703070"/>
            <a:ext cx="6340207" cy="2824577"/>
          </a:xfrm>
          <a:prstGeom prst="rect">
            <a:avLst/>
          </a:prstGeom>
          <a:noFill/>
          <a:ln>
            <a:noFill/>
          </a:ln>
        </p:spPr>
      </p:pic>
      <p:pic>
        <p:nvPicPr>
          <p:cNvPr id="5" name="Picture 4" descr="Image result for raspberry pi LOGO">
            <a:extLst>
              <a:ext uri="{FF2B5EF4-FFF2-40B4-BE49-F238E27FC236}">
                <a16:creationId xmlns:a16="http://schemas.microsoft.com/office/drawing/2014/main" id="{6A47A60E-730A-49D4-93BD-EF47537A6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791" y="2205629"/>
            <a:ext cx="6858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B97156A-46B0-4819-847C-6DB6D60C7809}"/>
              </a:ext>
            </a:extLst>
          </p:cNvPr>
          <p:cNvSpPr/>
          <p:nvPr/>
        </p:nvSpPr>
        <p:spPr>
          <a:xfrm>
            <a:off x="0" y="174471"/>
            <a:ext cx="9406101"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REQUIREMENTS - HARDWARE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Rectangle 6">
            <a:extLst>
              <a:ext uri="{FF2B5EF4-FFF2-40B4-BE49-F238E27FC236}">
                <a16:creationId xmlns:a16="http://schemas.microsoft.com/office/drawing/2014/main" id="{AD6DA00C-FF15-4EF9-A133-5F2925626BD9}"/>
              </a:ext>
            </a:extLst>
          </p:cNvPr>
          <p:cNvSpPr/>
          <p:nvPr/>
        </p:nvSpPr>
        <p:spPr>
          <a:xfrm>
            <a:off x="2723202" y="1704705"/>
            <a:ext cx="6175345" cy="707886"/>
          </a:xfrm>
          <a:prstGeom prst="rect">
            <a:avLst/>
          </a:prstGeom>
          <a:noFill/>
        </p:spPr>
        <p:txBody>
          <a:bodyPr wrap="none" lIns="91440" tIns="45720" rIns="91440" bIns="45720">
            <a:spAutoFit/>
          </a:bodyPr>
          <a:lstStyle/>
          <a:p>
            <a:pPr algn="ctr"/>
            <a:r>
              <a:rPr lang="en-US" sz="4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RASPBERRY PI 3 MODEL B</a:t>
            </a:r>
          </a:p>
        </p:txBody>
      </p:sp>
    </p:spTree>
    <p:extLst>
      <p:ext uri="{BB962C8B-B14F-4D97-AF65-F5344CB8AC3E}">
        <p14:creationId xmlns:p14="http://schemas.microsoft.com/office/powerpoint/2010/main" val="1922321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426</TotalTime>
  <Words>1980</Words>
  <Application>Microsoft Office PowerPoint</Application>
  <PresentationFormat>Widescreen</PresentationFormat>
  <Paragraphs>153</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Times New Roman</vt:lpstr>
      <vt:lpstr>Trebuchet MS</vt:lpstr>
      <vt:lpstr>Wingdings 3</vt:lpstr>
      <vt:lpstr>Facet</vt:lpstr>
      <vt:lpstr>SMART HOME AUTOMATION – WATER MOTOR CONTROLLER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Motor - ON state indicated by glowing LED </vt:lpstr>
      <vt:lpstr>Sensor mounted on the bucket</vt:lpstr>
      <vt:lpstr>Overview of inlet and outlet water sources of the motor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AUTOMATION – WATER MOTOR CONTROLLER</dc:title>
  <dc:creator>shivani mangal</dc:creator>
  <cp:lastModifiedBy>Shivani Mangal</cp:lastModifiedBy>
  <cp:revision>47</cp:revision>
  <dcterms:created xsi:type="dcterms:W3CDTF">2017-08-22T16:45:16Z</dcterms:created>
  <dcterms:modified xsi:type="dcterms:W3CDTF">2021-01-07T17:50:40Z</dcterms:modified>
</cp:coreProperties>
</file>